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303" r:id="rId36"/>
    <p:sldId id="290" r:id="rId37"/>
    <p:sldId id="291" r:id="rId38"/>
    <p:sldId id="292" r:id="rId39"/>
    <p:sldId id="304" r:id="rId40"/>
    <p:sldId id="307" r:id="rId41"/>
    <p:sldId id="305" r:id="rId42"/>
    <p:sldId id="293" r:id="rId43"/>
    <p:sldId id="294" r:id="rId44"/>
    <p:sldId id="308" r:id="rId45"/>
    <p:sldId id="309" r:id="rId46"/>
    <p:sldId id="296" r:id="rId47"/>
    <p:sldId id="310" r:id="rId48"/>
    <p:sldId id="297" r:id="rId49"/>
    <p:sldId id="311" r:id="rId50"/>
    <p:sldId id="298" r:id="rId51"/>
    <p:sldId id="299" r:id="rId52"/>
    <p:sldId id="312" r:id="rId53"/>
    <p:sldId id="300" r:id="rId54"/>
    <p:sldId id="314" r:id="rId55"/>
    <p:sldId id="301" r:id="rId56"/>
    <p:sldId id="313" r:id="rId57"/>
    <p:sldId id="302" r:id="rId58"/>
  </p:sldIdLst>
  <p:sldSz cx="12192000" cy="6858000"/>
  <p:notesSz cx="12192000" cy="6858000"/>
  <p:embeddedFontLst>
    <p:embeddedFont>
      <p:font typeface="Roboto" panose="020B0604020202020204" charset="0"/>
      <p:regular r:id="rId60"/>
      <p:bold r:id="rId61"/>
      <p:italic r:id="rId62"/>
      <p:boldItalic r:id="rId63"/>
    </p:embeddedFont>
    <p:embeddedFont>
      <p:font typeface="Calibri" panose="020F0502020204030204" pitchFamily="34" charset="0"/>
      <p:regular r:id="rId64"/>
      <p:bold r:id="rId65"/>
      <p:italic r:id="rId66"/>
      <p:boldItalic r:id="rId67"/>
    </p:embeddedFont>
    <p:embeddedFont>
      <p:font typeface="Cambria" panose="02040503050406030204" pitchFamily="18" charset="0"/>
      <p:regular r:id="rId68"/>
      <p:bold r:id="rId69"/>
      <p:italic r:id="rId70"/>
      <p:boldItalic r:id="rId71"/>
    </p:embeddedFont>
    <p:embeddedFont>
      <p:font typeface="Georgia" panose="02040502050405020303" pitchFamily="18"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6" roundtripDataSignature="AMtx7mg8CH826pExx0trFIOYtsOzdAJu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43D7BD-2058-4800-AD35-331F7F2ADB36}">
  <a:tblStyle styleId="{A943D7BD-2058-4800-AD35-331F7F2ADB36}"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13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font" Target="fonts/font15.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customschemas.google.com/relationships/presentationmetadata" Target="metadata"/><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21c96ac5b9c_0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 name="Google Shape;41;g21c96ac5b9c_0_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8" name="Google Shape;128;p4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8" name="Google Shape;138;p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6" name="Google Shape;146;p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5" name="Google Shape;155;p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3" name="Google Shape;163;p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1" name="Google Shape;171;p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4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4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4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 name="Google Shape;188;p4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4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7" name="Google Shape;197;p4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4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6" name="Google Shape;206;p4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 name="Google Shape;49;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 name="Google Shape;215;p1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4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2" name="Google Shape;222;p4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4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2" name="Google Shape;232;p4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1" name="Google Shape;241;p1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4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9" name="Google Shape;249;p4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6" name="Google Shape;256;p1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5" name="Google Shape;265;p1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5" name="Google Shape;275;p1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49: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4" name="Google Shape;284;p4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3" name="Google Shape;293;p1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5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2" name="Google Shape;302;p5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5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1" name="Google Shape;311;p5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5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0" name="Google Shape;320;p5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9" name="Google Shape;329;p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7" name="Google Shape;337;p1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9" name="Google Shape;329;p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95489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2167eb1f7c_1_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6" name="Google Shape;346;g22167eb1f7c_1_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2" name="Google Shape;362;p1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9: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0" name="Google Shape;380;p1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9" name="Google Shape;329;p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53555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7" name="Google Shape;67;p3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9" name="Google Shape;329;p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121439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9" name="Google Shape;329;p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99947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9" name="Google Shape;389;p2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7" name="Google Shape;397;p2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9" name="Google Shape;329;p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0144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6" name="Google Shape;406;p2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59630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4" name="Google Shape;414;p2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9" name="Google Shape;329;p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46977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4: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4" name="Google Shape;424;p24: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9" name="Google Shape;329;p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67473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 name="Google Shape;81;p3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5: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3" name="Google Shape;433;p25: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1" name="Google Shape;441;p2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9" name="Google Shape;329;p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21423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27: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9" name="Google Shape;449;p27: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9" name="Google Shape;329;p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13013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2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8" name="Google Shape;458;p2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6: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9" name="Google Shape;329;p16: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67931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9: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2" name="Google Shape;472;p2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p3: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8: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1" name="Google Shape;101;p38: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9: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 name="Google Shape;110;p39: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0: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9" name="Google Shape;119;p40: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31"/>
          <p:cNvSpPr txBox="1">
            <a:spLocks noGrp="1"/>
          </p:cNvSpPr>
          <p:nvPr>
            <p:ph type="title"/>
          </p:nvPr>
        </p:nvSpPr>
        <p:spPr>
          <a:xfrm>
            <a:off x="1742096" y="1265766"/>
            <a:ext cx="8707806" cy="176974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6000" b="0" i="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31"/>
          <p:cNvSpPr txBox="1">
            <a:spLocks noGrp="1"/>
          </p:cNvSpPr>
          <p:nvPr>
            <p:ph type="body" idx="1"/>
          </p:nvPr>
        </p:nvSpPr>
        <p:spPr>
          <a:xfrm>
            <a:off x="310451" y="1237040"/>
            <a:ext cx="11571097" cy="3115945"/>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b="0" i="0">
                <a:solidFill>
                  <a:schemeClr val="dk1"/>
                </a:solidFill>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 name="Google Shape;14;p31"/>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31"/>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31"/>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2"/>
          <p:cNvSpPr txBox="1">
            <a:spLocks noGrp="1"/>
          </p:cNvSpPr>
          <p:nvPr>
            <p:ph type="ctrTitle"/>
          </p:nvPr>
        </p:nvSpPr>
        <p:spPr>
          <a:xfrm>
            <a:off x="261620" y="139696"/>
            <a:ext cx="11668759" cy="69596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b="0" i="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2"/>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2"/>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2"/>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2"/>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33"/>
          <p:cNvSpPr txBox="1">
            <a:spLocks noGrp="1"/>
          </p:cNvSpPr>
          <p:nvPr>
            <p:ph type="title"/>
          </p:nvPr>
        </p:nvSpPr>
        <p:spPr>
          <a:xfrm>
            <a:off x="1742096" y="1265766"/>
            <a:ext cx="8707806" cy="176974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6000" b="0" i="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33"/>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8"/>
        <p:cNvGrpSpPr/>
        <p:nvPr/>
      </p:nvGrpSpPr>
      <p:grpSpPr>
        <a:xfrm>
          <a:off x="0" y="0"/>
          <a:ext cx="0" cy="0"/>
          <a:chOff x="0" y="0"/>
          <a:chExt cx="0" cy="0"/>
        </a:xfrm>
      </p:grpSpPr>
      <p:sp>
        <p:nvSpPr>
          <p:cNvPr id="29" name="Google Shape;29;p3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4"/>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2"/>
        <p:cNvGrpSpPr/>
        <p:nvPr/>
      </p:nvGrpSpPr>
      <p:grpSpPr>
        <a:xfrm>
          <a:off x="0" y="0"/>
          <a:ext cx="0" cy="0"/>
          <a:chOff x="0" y="0"/>
          <a:chExt cx="0" cy="0"/>
        </a:xfrm>
      </p:grpSpPr>
      <p:sp>
        <p:nvSpPr>
          <p:cNvPr id="33" name="Google Shape;33;p35"/>
          <p:cNvSpPr txBox="1">
            <a:spLocks noGrp="1"/>
          </p:cNvSpPr>
          <p:nvPr>
            <p:ph type="title"/>
          </p:nvPr>
        </p:nvSpPr>
        <p:spPr>
          <a:xfrm>
            <a:off x="1742096" y="1265766"/>
            <a:ext cx="8707806" cy="176974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6000" b="0" i="0">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5"/>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5" name="Google Shape;35;p35"/>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6" name="Google Shape;36;p3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5"/>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0"/>
          <p:cNvSpPr txBox="1">
            <a:spLocks noGrp="1"/>
          </p:cNvSpPr>
          <p:nvPr>
            <p:ph type="title"/>
          </p:nvPr>
        </p:nvSpPr>
        <p:spPr>
          <a:xfrm>
            <a:off x="1742096" y="1265766"/>
            <a:ext cx="8707806" cy="1769745"/>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30"/>
          <p:cNvSpPr txBox="1">
            <a:spLocks noGrp="1"/>
          </p:cNvSpPr>
          <p:nvPr>
            <p:ph type="body" idx="1"/>
          </p:nvPr>
        </p:nvSpPr>
        <p:spPr>
          <a:xfrm>
            <a:off x="310451" y="1237040"/>
            <a:ext cx="11571097" cy="3115945"/>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p30"/>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30"/>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 name="Google Shape;10;p30"/>
          <p:cNvSpPr txBox="1">
            <a:spLocks noGrp="1"/>
          </p:cNvSpPr>
          <p:nvPr>
            <p:ph type="sldNum" idx="12"/>
          </p:nvPr>
        </p:nvSpPr>
        <p:spPr>
          <a:xfrm>
            <a:off x="8778240" y="6377940"/>
            <a:ext cx="2804160" cy="3429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21c96ac5b9c_0_0"/>
          <p:cNvSpPr txBox="1">
            <a:spLocks noGrp="1"/>
          </p:cNvSpPr>
          <p:nvPr>
            <p:ph type="title"/>
          </p:nvPr>
        </p:nvSpPr>
        <p:spPr>
          <a:xfrm>
            <a:off x="886571" y="355241"/>
            <a:ext cx="8707800" cy="19857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chemeClr val="dk1"/>
              </a:buClr>
              <a:buSzPts val="1100"/>
              <a:buFont typeface="Arial"/>
              <a:buNone/>
            </a:pPr>
            <a:r>
              <a:rPr lang="en-US" b="1">
                <a:solidFill>
                  <a:srgbClr val="0F0F0F"/>
                </a:solidFill>
                <a:highlight>
                  <a:srgbClr val="FFFFFF"/>
                </a:highlight>
                <a:latin typeface="Roboto"/>
                <a:ea typeface="Roboto"/>
                <a:cs typeface="Roboto"/>
                <a:sym typeface="Roboto"/>
              </a:rPr>
              <a:t>Optimization Algorithms</a:t>
            </a:r>
            <a:endParaRPr b="1">
              <a:solidFill>
                <a:srgbClr val="0F0F0F"/>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endParaRPr/>
          </a:p>
        </p:txBody>
      </p:sp>
      <p:sp>
        <p:nvSpPr>
          <p:cNvPr id="44" name="Google Shape;44;g21c96ac5b9c_0_0"/>
          <p:cNvSpPr txBox="1">
            <a:spLocks noGrp="1"/>
          </p:cNvSpPr>
          <p:nvPr>
            <p:ph type="body" idx="1"/>
          </p:nvPr>
        </p:nvSpPr>
        <p:spPr>
          <a:xfrm>
            <a:off x="4401800" y="1871775"/>
            <a:ext cx="7702500" cy="40635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sz="2400"/>
              <a:t>1 Mini-batch gradient descent</a:t>
            </a:r>
            <a:endParaRPr sz="2400"/>
          </a:p>
          <a:p>
            <a:pPr marL="0" lvl="0" indent="0" algn="l" rtl="0">
              <a:lnSpc>
                <a:spcPct val="100000"/>
              </a:lnSpc>
              <a:spcBef>
                <a:spcPts val="0"/>
              </a:spcBef>
              <a:spcAft>
                <a:spcPts val="0"/>
              </a:spcAft>
              <a:buSzPts val="1400"/>
              <a:buNone/>
            </a:pPr>
            <a:r>
              <a:rPr lang="en-US" sz="2400"/>
              <a:t>2 Understanding mini-batch gradient descent</a:t>
            </a:r>
            <a:endParaRPr sz="2400"/>
          </a:p>
          <a:p>
            <a:pPr marL="0" lvl="0" indent="0" algn="l" rtl="0">
              <a:lnSpc>
                <a:spcPct val="100000"/>
              </a:lnSpc>
              <a:spcBef>
                <a:spcPts val="0"/>
              </a:spcBef>
              <a:spcAft>
                <a:spcPts val="0"/>
              </a:spcAft>
              <a:buSzPts val="1400"/>
              <a:buNone/>
            </a:pPr>
            <a:r>
              <a:rPr lang="en-US" sz="2400"/>
              <a:t>3 Exponentially weighted averages</a:t>
            </a:r>
            <a:endParaRPr sz="2400"/>
          </a:p>
          <a:p>
            <a:pPr marL="0" lvl="0" indent="0" algn="l" rtl="0">
              <a:lnSpc>
                <a:spcPct val="100000"/>
              </a:lnSpc>
              <a:spcBef>
                <a:spcPts val="0"/>
              </a:spcBef>
              <a:spcAft>
                <a:spcPts val="0"/>
              </a:spcAft>
              <a:buSzPts val="1400"/>
              <a:buNone/>
            </a:pPr>
            <a:r>
              <a:rPr lang="en-US" sz="2400"/>
              <a:t>4 Understanding exponentially weighted averages</a:t>
            </a:r>
            <a:endParaRPr sz="2400"/>
          </a:p>
          <a:p>
            <a:pPr marL="0" lvl="0" indent="0" algn="l" rtl="0">
              <a:lnSpc>
                <a:spcPct val="100000"/>
              </a:lnSpc>
              <a:spcBef>
                <a:spcPts val="0"/>
              </a:spcBef>
              <a:spcAft>
                <a:spcPts val="0"/>
              </a:spcAft>
              <a:buSzPts val="1400"/>
              <a:buNone/>
            </a:pPr>
            <a:r>
              <a:rPr lang="en-US" sz="2400"/>
              <a:t>5 Bias correction in exponentially weighted average</a:t>
            </a:r>
            <a:endParaRPr sz="2400"/>
          </a:p>
          <a:p>
            <a:pPr marL="0" lvl="0" indent="0" algn="l" rtl="0">
              <a:lnSpc>
                <a:spcPct val="100000"/>
              </a:lnSpc>
              <a:spcBef>
                <a:spcPts val="0"/>
              </a:spcBef>
              <a:spcAft>
                <a:spcPts val="0"/>
              </a:spcAft>
              <a:buSzPts val="1400"/>
              <a:buNone/>
            </a:pPr>
            <a:r>
              <a:rPr lang="en-US" sz="2400"/>
              <a:t>6 Gradient descent with momentum</a:t>
            </a:r>
            <a:endParaRPr sz="2400"/>
          </a:p>
          <a:p>
            <a:pPr marL="0" lvl="0" indent="0" algn="l" rtl="0">
              <a:lnSpc>
                <a:spcPct val="100000"/>
              </a:lnSpc>
              <a:spcBef>
                <a:spcPts val="0"/>
              </a:spcBef>
              <a:spcAft>
                <a:spcPts val="0"/>
              </a:spcAft>
              <a:buSzPts val="1400"/>
              <a:buNone/>
            </a:pPr>
            <a:r>
              <a:rPr lang="en-US" sz="2400"/>
              <a:t>7 RMSprop</a:t>
            </a:r>
            <a:endParaRPr sz="2400"/>
          </a:p>
          <a:p>
            <a:pPr marL="0" lvl="0" indent="0" algn="l" rtl="0">
              <a:lnSpc>
                <a:spcPct val="100000"/>
              </a:lnSpc>
              <a:spcBef>
                <a:spcPts val="0"/>
              </a:spcBef>
              <a:spcAft>
                <a:spcPts val="0"/>
              </a:spcAft>
              <a:buSzPts val="1400"/>
              <a:buNone/>
            </a:pPr>
            <a:r>
              <a:rPr lang="en-US" sz="2400"/>
              <a:t>8 Adam optimization algorithm</a:t>
            </a:r>
            <a:endParaRPr sz="2400"/>
          </a:p>
          <a:p>
            <a:pPr marL="0" lvl="0" indent="0" algn="l" rtl="0">
              <a:lnSpc>
                <a:spcPct val="100000"/>
              </a:lnSpc>
              <a:spcBef>
                <a:spcPts val="0"/>
              </a:spcBef>
              <a:spcAft>
                <a:spcPts val="0"/>
              </a:spcAft>
              <a:buSzPts val="1400"/>
              <a:buNone/>
            </a:pPr>
            <a:r>
              <a:rPr lang="en-US" sz="2400"/>
              <a:t>9 Learning rate decay</a:t>
            </a:r>
            <a:endParaRPr sz="2400"/>
          </a:p>
          <a:p>
            <a:pPr marL="0" lvl="0" indent="0" algn="l" rtl="0">
              <a:lnSpc>
                <a:spcPct val="100000"/>
              </a:lnSpc>
              <a:spcBef>
                <a:spcPts val="0"/>
              </a:spcBef>
              <a:spcAft>
                <a:spcPts val="0"/>
              </a:spcAft>
              <a:buClr>
                <a:schemeClr val="dk1"/>
              </a:buClr>
              <a:buSzPts val="1400"/>
              <a:buFont typeface="Arial"/>
              <a:buNone/>
            </a:pPr>
            <a:r>
              <a:rPr lang="en-US" sz="2400"/>
              <a:t>10 The problem of local optima</a:t>
            </a:r>
            <a:endParaRPr sz="2400"/>
          </a:p>
          <a:p>
            <a:pPr marL="0" lvl="0" indent="0" algn="l" rtl="0">
              <a:lnSpc>
                <a:spcPct val="100000"/>
              </a:lnSpc>
              <a:spcBef>
                <a:spcPts val="0"/>
              </a:spcBef>
              <a:spcAft>
                <a:spcPts val="0"/>
              </a:spcAft>
              <a:buSzPts val="1400"/>
              <a:buNone/>
            </a:pPr>
            <a:endParaRPr sz="2400"/>
          </a:p>
        </p:txBody>
      </p:sp>
      <p:pic>
        <p:nvPicPr>
          <p:cNvPr id="45" name="Google Shape;45;g21c96ac5b9c_0_0"/>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46" name="Google Shape;46;g21c96ac5b9c_0_0"/>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0" name="Google Shape;130;p41"/>
          <p:cNvSpPr txBox="1"/>
          <p:nvPr/>
        </p:nvSpPr>
        <p:spPr>
          <a:xfrm>
            <a:off x="261620" y="139696"/>
            <a:ext cx="9824085" cy="695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400"/>
              <a:buFont typeface="Arial"/>
              <a:buNone/>
            </a:pPr>
            <a:r>
              <a:rPr lang="en-US" sz="4400" b="0" i="0" u="none" strike="noStrike" cap="none">
                <a:solidFill>
                  <a:srgbClr val="000000"/>
                </a:solidFill>
                <a:latin typeface="Cambria"/>
                <a:ea typeface="Cambria"/>
                <a:cs typeface="Cambria"/>
                <a:sym typeface="Cambria"/>
              </a:rPr>
              <a:t>Mini-batch gradient descent</a:t>
            </a:r>
            <a:endParaRPr sz="4400" b="0" i="0" u="none" strike="noStrike" cap="none">
              <a:solidFill>
                <a:srgbClr val="000000"/>
              </a:solidFill>
              <a:latin typeface="Cambria"/>
              <a:ea typeface="Cambria"/>
              <a:cs typeface="Cambria"/>
              <a:sym typeface="Cambria"/>
            </a:endParaRPr>
          </a:p>
        </p:txBody>
      </p:sp>
      <p:sp>
        <p:nvSpPr>
          <p:cNvPr id="131" name="Google Shape;131;p41"/>
          <p:cNvSpPr txBox="1"/>
          <p:nvPr/>
        </p:nvSpPr>
        <p:spPr>
          <a:xfrm>
            <a:off x="261620" y="1331909"/>
            <a:ext cx="11804650" cy="513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Cambria"/>
                <a:ea typeface="Cambria"/>
                <a:cs typeface="Cambria"/>
                <a:sym typeface="Cambria"/>
              </a:rPr>
              <a:t>Vectorization allows you to efficiently compute on </a:t>
            </a:r>
            <a:r>
              <a:rPr lang="en-US" sz="3200" b="0" i="1" u="none" strike="noStrike" cap="none">
                <a:solidFill>
                  <a:srgbClr val="000000"/>
                </a:solidFill>
                <a:latin typeface="Georgia"/>
                <a:ea typeface="Georgia"/>
                <a:cs typeface="Georgia"/>
                <a:sym typeface="Georgia"/>
              </a:rPr>
              <a:t>m </a:t>
            </a:r>
            <a:r>
              <a:rPr lang="en-US" sz="3200" b="0" i="0" u="none" strike="noStrike" cap="none">
                <a:solidFill>
                  <a:srgbClr val="000000"/>
                </a:solidFill>
                <a:latin typeface="Cambria"/>
                <a:ea typeface="Cambria"/>
                <a:cs typeface="Cambria"/>
                <a:sym typeface="Cambria"/>
              </a:rPr>
              <a:t>examples.</a:t>
            </a:r>
            <a:endParaRPr sz="3200" b="0" i="0" u="none" strike="noStrike" cap="none">
              <a:solidFill>
                <a:srgbClr val="000000"/>
              </a:solidFill>
              <a:latin typeface="Cambria"/>
              <a:ea typeface="Cambria"/>
              <a:cs typeface="Cambria"/>
              <a:sym typeface="Cambria"/>
            </a:endParaRPr>
          </a:p>
        </p:txBody>
      </p:sp>
      <p:sp>
        <p:nvSpPr>
          <p:cNvPr id="132" name="Google Shape;132;p41"/>
          <p:cNvSpPr/>
          <p:nvPr/>
        </p:nvSpPr>
        <p:spPr>
          <a:xfrm>
            <a:off x="12109504" y="4896172"/>
            <a:ext cx="19685" cy="0"/>
          </a:xfrm>
          <a:custGeom>
            <a:avLst/>
            <a:gdLst/>
            <a:ahLst/>
            <a:cxnLst/>
            <a:rect l="l" t="t" r="r" b="b"/>
            <a:pathLst>
              <a:path w="19684" h="120000" extrusionOk="0">
                <a:moveTo>
                  <a:pt x="19080" y="0"/>
                </a:moveTo>
                <a:lnTo>
                  <a:pt x="6480" y="0"/>
                </a:lnTo>
                <a:lnTo>
                  <a:pt x="0" y="0"/>
                </a:lnTo>
              </a:path>
            </a:pathLst>
          </a:custGeom>
          <a:noFill/>
          <a:ln w="19050" cap="flat" cmpd="sng">
            <a:solidFill>
              <a:srgbClr val="0070C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33" name="Google Shape;133;p41"/>
          <p:cNvPicPr preferRelativeResize="0"/>
          <p:nvPr/>
        </p:nvPicPr>
        <p:blipFill rotWithShape="1">
          <a:blip r:embed="rId3">
            <a:alphaModFix/>
          </a:blip>
          <a:srcRect/>
          <a:stretch/>
        </p:blipFill>
        <p:spPr>
          <a:xfrm>
            <a:off x="27427" y="2443272"/>
            <a:ext cx="12132339" cy="3966325"/>
          </a:xfrm>
          <a:prstGeom prst="rect">
            <a:avLst/>
          </a:prstGeom>
          <a:noFill/>
          <a:ln>
            <a:noFill/>
          </a:ln>
        </p:spPr>
      </p:pic>
      <p:pic>
        <p:nvPicPr>
          <p:cNvPr id="134" name="Google Shape;134;p41"/>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135" name="Google Shape;135;p41"/>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39"/>
        <p:cNvGrpSpPr/>
        <p:nvPr/>
      </p:nvGrpSpPr>
      <p:grpSpPr>
        <a:xfrm>
          <a:off x="0" y="0"/>
          <a:ext cx="0" cy="0"/>
          <a:chOff x="0" y="0"/>
          <a:chExt cx="0" cy="0"/>
        </a:xfrm>
      </p:grpSpPr>
      <p:sp>
        <p:nvSpPr>
          <p:cNvPr id="140" name="Google Shape;140;p4"/>
          <p:cNvSpPr txBox="1">
            <a:spLocks noGrp="1"/>
          </p:cNvSpPr>
          <p:nvPr>
            <p:ph type="title"/>
          </p:nvPr>
        </p:nvSpPr>
        <p:spPr>
          <a:xfrm>
            <a:off x="261620" y="139696"/>
            <a:ext cx="730821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a:latin typeface="Cambria"/>
                <a:ea typeface="Cambria"/>
                <a:cs typeface="Cambria"/>
                <a:sym typeface="Cambria"/>
              </a:rPr>
              <a:t>Mini-batch gradient descent</a:t>
            </a:r>
            <a:endParaRPr sz="4400">
              <a:latin typeface="Cambria"/>
              <a:ea typeface="Cambria"/>
              <a:cs typeface="Cambria"/>
              <a:sym typeface="Cambria"/>
            </a:endParaRPr>
          </a:p>
        </p:txBody>
      </p:sp>
      <p:pic>
        <p:nvPicPr>
          <p:cNvPr id="141" name="Google Shape;141;p4"/>
          <p:cNvPicPr preferRelativeResize="0"/>
          <p:nvPr/>
        </p:nvPicPr>
        <p:blipFill rotWithShape="1">
          <a:blip r:embed="rId3">
            <a:alphaModFix/>
          </a:blip>
          <a:srcRect/>
          <a:stretch/>
        </p:blipFill>
        <p:spPr>
          <a:xfrm>
            <a:off x="-12" y="1097960"/>
            <a:ext cx="12182510" cy="5381340"/>
          </a:xfrm>
          <a:prstGeom prst="rect">
            <a:avLst/>
          </a:prstGeom>
          <a:noFill/>
          <a:ln>
            <a:noFill/>
          </a:ln>
        </p:spPr>
      </p:pic>
      <p:pic>
        <p:nvPicPr>
          <p:cNvPr id="142" name="Google Shape;142;p4"/>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143" name="Google Shape;143;p4"/>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47"/>
        <p:cNvGrpSpPr/>
        <p:nvPr/>
      </p:nvGrpSpPr>
      <p:grpSpPr>
        <a:xfrm>
          <a:off x="0" y="0"/>
          <a:ext cx="0" cy="0"/>
          <a:chOff x="0" y="0"/>
          <a:chExt cx="0" cy="0"/>
        </a:xfrm>
      </p:grpSpPr>
      <p:sp>
        <p:nvSpPr>
          <p:cNvPr id="148" name="Google Shape;148;p5"/>
          <p:cNvSpPr txBox="1">
            <a:spLocks noGrp="1"/>
          </p:cNvSpPr>
          <p:nvPr>
            <p:ph type="title"/>
          </p:nvPr>
        </p:nvSpPr>
        <p:spPr>
          <a:xfrm>
            <a:off x="1742100" y="1265775"/>
            <a:ext cx="9451500" cy="2040300"/>
          </a:xfrm>
          <a:prstGeom prst="rect">
            <a:avLst/>
          </a:prstGeom>
          <a:noFill/>
          <a:ln>
            <a:noFill/>
          </a:ln>
        </p:spPr>
        <p:txBody>
          <a:bodyPr spcFirstLastPara="1" wrap="square" lIns="0" tIns="110475" rIns="0" bIns="0" anchor="t" anchorCtr="0">
            <a:spAutoFit/>
          </a:bodyPr>
          <a:lstStyle/>
          <a:p>
            <a:pPr marL="5066665" marR="5080" lvl="0" indent="-303530" algn="l" rtl="0">
              <a:lnSpc>
                <a:spcPct val="108833"/>
              </a:lnSpc>
              <a:spcBef>
                <a:spcPts val="0"/>
              </a:spcBef>
              <a:spcAft>
                <a:spcPts val="0"/>
              </a:spcAft>
              <a:buSzPts val="1400"/>
              <a:buNone/>
            </a:pPr>
            <a:r>
              <a:rPr lang="en-US"/>
              <a:t>Optimization Algorithms</a:t>
            </a:r>
            <a:endParaRPr/>
          </a:p>
        </p:txBody>
      </p:sp>
      <p:sp>
        <p:nvSpPr>
          <p:cNvPr id="149" name="Google Shape;149;p5"/>
          <p:cNvSpPr txBox="1"/>
          <p:nvPr/>
        </p:nvSpPr>
        <p:spPr>
          <a:xfrm>
            <a:off x="5015966" y="3636425"/>
            <a:ext cx="6908799" cy="1674817"/>
          </a:xfrm>
          <a:prstGeom prst="rect">
            <a:avLst/>
          </a:prstGeom>
          <a:noFill/>
          <a:ln>
            <a:noFill/>
          </a:ln>
        </p:spPr>
        <p:txBody>
          <a:bodyPr spcFirstLastPara="1" wrap="square" lIns="0" tIns="12700" rIns="0" bIns="0" anchor="t" anchorCtr="0">
            <a:spAutoFit/>
          </a:bodyPr>
          <a:lstStyle/>
          <a:p>
            <a:pPr marL="12700" marR="5080" lvl="0" indent="0" algn="ctr" rtl="0">
              <a:lnSpc>
                <a:spcPct val="100000"/>
              </a:lnSpc>
              <a:spcBef>
                <a:spcPts val="0"/>
              </a:spcBef>
              <a:spcAft>
                <a:spcPts val="0"/>
              </a:spcAft>
              <a:buClr>
                <a:srgbClr val="000000"/>
              </a:buClr>
              <a:buSzPts val="6000"/>
              <a:buFont typeface="Arial"/>
              <a:buNone/>
            </a:pPr>
            <a:r>
              <a:rPr lang="en-US" sz="5400" b="0" i="0" u="none" strike="noStrike" cap="none">
                <a:solidFill>
                  <a:srgbClr val="000000"/>
                </a:solidFill>
                <a:latin typeface="Calibri"/>
                <a:ea typeface="Calibri"/>
                <a:cs typeface="Calibri"/>
                <a:sym typeface="Calibri"/>
              </a:rPr>
              <a:t>Understanding mini-batch gradient descent</a:t>
            </a:r>
            <a:endParaRPr sz="5400" b="0" i="0" u="none" strike="noStrike" cap="none">
              <a:solidFill>
                <a:srgbClr val="000000"/>
              </a:solidFill>
              <a:latin typeface="Calibri"/>
              <a:ea typeface="Calibri"/>
              <a:cs typeface="Calibri"/>
              <a:sym typeface="Calibri"/>
            </a:endParaRPr>
          </a:p>
        </p:txBody>
      </p:sp>
      <p:sp>
        <p:nvSpPr>
          <p:cNvPr id="150" name="Google Shape;150;p5"/>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51" name="Google Shape;151;p5"/>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152" name="Google Shape;152;p5"/>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56"/>
        <p:cNvGrpSpPr/>
        <p:nvPr/>
      </p:nvGrpSpPr>
      <p:grpSpPr>
        <a:xfrm>
          <a:off x="0" y="0"/>
          <a:ext cx="0" cy="0"/>
          <a:chOff x="0" y="0"/>
          <a:chExt cx="0" cy="0"/>
        </a:xfrm>
      </p:grpSpPr>
      <p:sp>
        <p:nvSpPr>
          <p:cNvPr id="157" name="Google Shape;157;p6"/>
          <p:cNvSpPr txBox="1">
            <a:spLocks noGrp="1"/>
          </p:cNvSpPr>
          <p:nvPr>
            <p:ph type="title"/>
          </p:nvPr>
        </p:nvSpPr>
        <p:spPr>
          <a:xfrm>
            <a:off x="261618" y="139696"/>
            <a:ext cx="1099439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a:latin typeface="Cambria"/>
                <a:ea typeface="Cambria"/>
                <a:cs typeface="Cambria"/>
                <a:sym typeface="Cambria"/>
              </a:rPr>
              <a:t>Training with mini batch gradient descent</a:t>
            </a:r>
            <a:endParaRPr sz="4400">
              <a:latin typeface="Cambria"/>
              <a:ea typeface="Cambria"/>
              <a:cs typeface="Cambria"/>
              <a:sym typeface="Cambria"/>
            </a:endParaRPr>
          </a:p>
        </p:txBody>
      </p:sp>
      <p:pic>
        <p:nvPicPr>
          <p:cNvPr id="158" name="Google Shape;158;p6" descr="Mini-batch Gradient Descent - Andrea Perlato"/>
          <p:cNvPicPr preferRelativeResize="0"/>
          <p:nvPr/>
        </p:nvPicPr>
        <p:blipFill rotWithShape="1">
          <a:blip r:embed="rId3">
            <a:alphaModFix/>
          </a:blip>
          <a:srcRect/>
          <a:stretch/>
        </p:blipFill>
        <p:spPr>
          <a:xfrm>
            <a:off x="76200" y="840572"/>
            <a:ext cx="11844402" cy="5688047"/>
          </a:xfrm>
          <a:prstGeom prst="rect">
            <a:avLst/>
          </a:prstGeom>
          <a:noFill/>
          <a:ln>
            <a:noFill/>
          </a:ln>
        </p:spPr>
      </p:pic>
      <p:pic>
        <p:nvPicPr>
          <p:cNvPr id="159" name="Google Shape;159;p6"/>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160" name="Google Shape;160;p6"/>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64"/>
        <p:cNvGrpSpPr/>
        <p:nvPr/>
      </p:nvGrpSpPr>
      <p:grpSpPr>
        <a:xfrm>
          <a:off x="0" y="0"/>
          <a:ext cx="0" cy="0"/>
          <a:chOff x="0" y="0"/>
          <a:chExt cx="0" cy="0"/>
        </a:xfrm>
      </p:grpSpPr>
      <p:sp>
        <p:nvSpPr>
          <p:cNvPr id="165" name="Google Shape;165;p7"/>
          <p:cNvSpPr txBox="1">
            <a:spLocks noGrp="1"/>
          </p:cNvSpPr>
          <p:nvPr>
            <p:ph type="title"/>
          </p:nvPr>
        </p:nvSpPr>
        <p:spPr>
          <a:xfrm>
            <a:off x="261620" y="157495"/>
            <a:ext cx="7827009"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a:latin typeface="Cambria"/>
                <a:ea typeface="Cambria"/>
                <a:cs typeface="Cambria"/>
                <a:sym typeface="Cambria"/>
              </a:rPr>
              <a:t>Choosing your mini-batch size</a:t>
            </a:r>
            <a:endParaRPr sz="4400">
              <a:latin typeface="Cambria"/>
              <a:ea typeface="Cambria"/>
              <a:cs typeface="Cambria"/>
              <a:sym typeface="Cambria"/>
            </a:endParaRPr>
          </a:p>
        </p:txBody>
      </p:sp>
      <p:pic>
        <p:nvPicPr>
          <p:cNvPr id="166" name="Google Shape;166;p7"/>
          <p:cNvPicPr preferRelativeResize="0"/>
          <p:nvPr/>
        </p:nvPicPr>
        <p:blipFill rotWithShape="1">
          <a:blip r:embed="rId3">
            <a:alphaModFix/>
          </a:blip>
          <a:srcRect/>
          <a:stretch/>
        </p:blipFill>
        <p:spPr>
          <a:xfrm>
            <a:off x="169450" y="2196775"/>
            <a:ext cx="11727850" cy="2780825"/>
          </a:xfrm>
          <a:prstGeom prst="rect">
            <a:avLst/>
          </a:prstGeom>
          <a:noFill/>
          <a:ln>
            <a:noFill/>
          </a:ln>
        </p:spPr>
      </p:pic>
      <p:pic>
        <p:nvPicPr>
          <p:cNvPr id="167" name="Google Shape;167;p7"/>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168" name="Google Shape;168;p7"/>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72"/>
        <p:cNvGrpSpPr/>
        <p:nvPr/>
      </p:nvGrpSpPr>
      <p:grpSpPr>
        <a:xfrm>
          <a:off x="0" y="0"/>
          <a:ext cx="0" cy="0"/>
          <a:chOff x="0" y="0"/>
          <a:chExt cx="0" cy="0"/>
        </a:xfrm>
      </p:grpSpPr>
      <p:sp>
        <p:nvSpPr>
          <p:cNvPr id="173" name="Google Shape;173;p8"/>
          <p:cNvSpPr txBox="1">
            <a:spLocks noGrp="1"/>
          </p:cNvSpPr>
          <p:nvPr>
            <p:ph type="title"/>
          </p:nvPr>
        </p:nvSpPr>
        <p:spPr>
          <a:xfrm>
            <a:off x="261620" y="139696"/>
            <a:ext cx="7827009"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a:latin typeface="Cambria"/>
                <a:ea typeface="Cambria"/>
                <a:cs typeface="Cambria"/>
                <a:sym typeface="Cambria"/>
              </a:rPr>
              <a:t>Choosing your mini-batch size</a:t>
            </a:r>
            <a:endParaRPr sz="4400">
              <a:latin typeface="Cambria"/>
              <a:ea typeface="Cambria"/>
              <a:cs typeface="Cambria"/>
              <a:sym typeface="Cambria"/>
            </a:endParaRPr>
          </a:p>
        </p:txBody>
      </p:sp>
      <p:pic>
        <p:nvPicPr>
          <p:cNvPr id="174" name="Google Shape;174;p8"/>
          <p:cNvPicPr preferRelativeResize="0"/>
          <p:nvPr/>
        </p:nvPicPr>
        <p:blipFill rotWithShape="1">
          <a:blip r:embed="rId3">
            <a:alphaModFix/>
          </a:blip>
          <a:srcRect/>
          <a:stretch/>
        </p:blipFill>
        <p:spPr>
          <a:xfrm>
            <a:off x="346825" y="1555463"/>
            <a:ext cx="11021225" cy="4063450"/>
          </a:xfrm>
          <a:prstGeom prst="rect">
            <a:avLst/>
          </a:prstGeom>
          <a:noFill/>
          <a:ln>
            <a:noFill/>
          </a:ln>
        </p:spPr>
      </p:pic>
      <p:pic>
        <p:nvPicPr>
          <p:cNvPr id="175" name="Google Shape;175;p8"/>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176" name="Google Shape;176;p8"/>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80"/>
        <p:cNvGrpSpPr/>
        <p:nvPr/>
      </p:nvGrpSpPr>
      <p:grpSpPr>
        <a:xfrm>
          <a:off x="0" y="0"/>
          <a:ext cx="0" cy="0"/>
          <a:chOff x="0" y="0"/>
          <a:chExt cx="0" cy="0"/>
        </a:xfrm>
      </p:grpSpPr>
      <p:sp>
        <p:nvSpPr>
          <p:cNvPr id="181" name="Google Shape;181;p42"/>
          <p:cNvSpPr txBox="1">
            <a:spLocks noGrp="1"/>
          </p:cNvSpPr>
          <p:nvPr>
            <p:ph type="title"/>
          </p:nvPr>
        </p:nvSpPr>
        <p:spPr>
          <a:xfrm>
            <a:off x="1742100" y="1265775"/>
            <a:ext cx="9451500" cy="2040300"/>
          </a:xfrm>
          <a:prstGeom prst="rect">
            <a:avLst/>
          </a:prstGeom>
          <a:noFill/>
          <a:ln>
            <a:noFill/>
          </a:ln>
        </p:spPr>
        <p:txBody>
          <a:bodyPr spcFirstLastPara="1" wrap="square" lIns="0" tIns="110475" rIns="0" bIns="0" anchor="t" anchorCtr="0">
            <a:spAutoFit/>
          </a:bodyPr>
          <a:lstStyle/>
          <a:p>
            <a:pPr marL="5066665" marR="5080" lvl="0" indent="-303530" algn="l" rtl="0">
              <a:lnSpc>
                <a:spcPct val="108833"/>
              </a:lnSpc>
              <a:spcBef>
                <a:spcPts val="0"/>
              </a:spcBef>
              <a:spcAft>
                <a:spcPts val="0"/>
              </a:spcAft>
              <a:buSzPts val="1400"/>
              <a:buNone/>
            </a:pPr>
            <a:r>
              <a:rPr lang="en-US"/>
              <a:t>Optimization Algorithms</a:t>
            </a:r>
            <a:endParaRPr/>
          </a:p>
        </p:txBody>
      </p:sp>
      <p:sp>
        <p:nvSpPr>
          <p:cNvPr id="182" name="Google Shape;182;p42"/>
          <p:cNvSpPr txBox="1"/>
          <p:nvPr/>
        </p:nvSpPr>
        <p:spPr>
          <a:xfrm>
            <a:off x="5015966" y="3636425"/>
            <a:ext cx="6908799" cy="1674817"/>
          </a:xfrm>
          <a:prstGeom prst="rect">
            <a:avLst/>
          </a:prstGeom>
          <a:noFill/>
          <a:ln>
            <a:noFill/>
          </a:ln>
        </p:spPr>
        <p:txBody>
          <a:bodyPr spcFirstLastPara="1" wrap="square" lIns="0" tIns="12700" rIns="0" bIns="0" anchor="t" anchorCtr="0">
            <a:spAutoFit/>
          </a:bodyPr>
          <a:lstStyle/>
          <a:p>
            <a:pPr marL="12700" marR="5080" lvl="0" indent="0" algn="ctr" rtl="0">
              <a:lnSpc>
                <a:spcPct val="100000"/>
              </a:lnSpc>
              <a:spcBef>
                <a:spcPts val="0"/>
              </a:spcBef>
              <a:spcAft>
                <a:spcPts val="0"/>
              </a:spcAft>
              <a:buClr>
                <a:srgbClr val="000000"/>
              </a:buClr>
              <a:buSzPts val="6000"/>
              <a:buFont typeface="Arial"/>
              <a:buNone/>
            </a:pPr>
            <a:r>
              <a:rPr lang="en-US" sz="5400" b="0" i="0" u="none" strike="noStrike" cap="none">
                <a:solidFill>
                  <a:srgbClr val="000000"/>
                </a:solidFill>
                <a:latin typeface="Calibri"/>
                <a:ea typeface="Calibri"/>
                <a:cs typeface="Calibri"/>
                <a:sym typeface="Calibri"/>
              </a:rPr>
              <a:t>Exponentially weighted averages</a:t>
            </a:r>
            <a:endParaRPr sz="5400" b="0" i="0" u="none" strike="noStrike" cap="none">
              <a:solidFill>
                <a:srgbClr val="000000"/>
              </a:solidFill>
              <a:latin typeface="Calibri"/>
              <a:ea typeface="Calibri"/>
              <a:cs typeface="Calibri"/>
              <a:sym typeface="Calibri"/>
            </a:endParaRPr>
          </a:p>
        </p:txBody>
      </p:sp>
      <p:sp>
        <p:nvSpPr>
          <p:cNvPr id="183" name="Google Shape;183;p42"/>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84" name="Google Shape;184;p42"/>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185" name="Google Shape;185;p42"/>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89"/>
        <p:cNvGrpSpPr/>
        <p:nvPr/>
      </p:nvGrpSpPr>
      <p:grpSpPr>
        <a:xfrm>
          <a:off x="0" y="0"/>
          <a:ext cx="0" cy="0"/>
          <a:chOff x="0" y="0"/>
          <a:chExt cx="0" cy="0"/>
        </a:xfrm>
      </p:grpSpPr>
      <p:sp>
        <p:nvSpPr>
          <p:cNvPr id="190" name="Google Shape;190;p43"/>
          <p:cNvSpPr txBox="1"/>
          <p:nvPr/>
        </p:nvSpPr>
        <p:spPr>
          <a:xfrm>
            <a:off x="261620" y="139696"/>
            <a:ext cx="9824085" cy="695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4400" b="0" i="0" u="none" strike="noStrike" cap="none">
                <a:solidFill>
                  <a:srgbClr val="000000"/>
                </a:solidFill>
                <a:latin typeface="Cambria"/>
                <a:ea typeface="Cambria"/>
                <a:cs typeface="Cambria"/>
                <a:sym typeface="Cambria"/>
              </a:rPr>
              <a:t>Exponentially weighted averages</a:t>
            </a:r>
            <a:endParaRPr/>
          </a:p>
        </p:txBody>
      </p:sp>
      <p:sp>
        <p:nvSpPr>
          <p:cNvPr id="191" name="Google Shape;191;p43"/>
          <p:cNvSpPr txBox="1"/>
          <p:nvPr/>
        </p:nvSpPr>
        <p:spPr>
          <a:xfrm>
            <a:off x="261620" y="1362553"/>
            <a:ext cx="11804650" cy="3706143"/>
          </a:xfrm>
          <a:prstGeom prst="rect">
            <a:avLst/>
          </a:prstGeom>
          <a:noFill/>
          <a:ln>
            <a:noFill/>
          </a:ln>
        </p:spPr>
        <p:txBody>
          <a:bodyPr spcFirstLastPara="1" wrap="square" lIns="0" tIns="12700" rIns="0" bIns="0" anchor="t" anchorCtr="0">
            <a:spAutoFit/>
          </a:bodyPr>
          <a:lstStyle/>
          <a:p>
            <a:pPr marL="355600" marR="0" lvl="0" indent="-342900" algn="l" rtl="0">
              <a:lnSpc>
                <a:spcPct val="100000"/>
              </a:lnSpc>
              <a:spcBef>
                <a:spcPts val="0"/>
              </a:spcBef>
              <a:spcAft>
                <a:spcPts val="0"/>
              </a:spcAft>
              <a:buClr>
                <a:srgbClr val="000000"/>
              </a:buClr>
              <a:buSzPts val="3200"/>
              <a:buFont typeface="Arial"/>
              <a:buChar char="•"/>
            </a:pPr>
            <a:r>
              <a:rPr lang="en-US" sz="2400" b="0" i="0" u="none" strike="noStrike" cap="none">
                <a:solidFill>
                  <a:srgbClr val="000000"/>
                </a:solidFill>
                <a:latin typeface="Arial"/>
                <a:ea typeface="Arial"/>
                <a:cs typeface="Arial"/>
                <a:sym typeface="Arial"/>
              </a:rPr>
              <a:t>Exponentially weighted averages (EWAs) are a way to compute a moving average of a sequence of data points that assigns exponentially decreasing weights to the previous values in the sequence. This means that more recent data points are given more weight than older ones.</a:t>
            </a:r>
            <a:endParaRPr/>
          </a:p>
          <a:p>
            <a:pPr marL="355600" marR="0" lvl="0" indent="-342900" algn="l" rtl="0">
              <a:lnSpc>
                <a:spcPct val="100000"/>
              </a:lnSpc>
              <a:spcBef>
                <a:spcPts val="0"/>
              </a:spcBef>
              <a:spcAft>
                <a:spcPts val="0"/>
              </a:spcAft>
              <a:buClr>
                <a:srgbClr val="000000"/>
              </a:buClr>
              <a:buSzPts val="3200"/>
              <a:buFont typeface="Arial"/>
              <a:buChar char="•"/>
            </a:pPr>
            <a:r>
              <a:rPr lang="en-US" sz="2400" b="0" i="0" u="none" strike="noStrike" cap="none">
                <a:solidFill>
                  <a:srgbClr val="000000"/>
                </a:solidFill>
                <a:latin typeface="Arial"/>
                <a:ea typeface="Arial"/>
                <a:cs typeface="Arial"/>
                <a:sym typeface="Arial"/>
              </a:rPr>
              <a:t>The formula for computing the exponentially weighted average is given by </a:t>
            </a:r>
            <a:endParaRPr sz="2400" b="0" i="0" u="none" strike="noStrike" cap="none">
              <a:solidFill>
                <a:srgbClr val="000000"/>
              </a:solidFill>
              <a:latin typeface="Arial"/>
              <a:ea typeface="Arial"/>
              <a:cs typeface="Arial"/>
              <a:sym typeface="Arial"/>
            </a:endParaRPr>
          </a:p>
          <a:p>
            <a:pPr marL="1270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		</a:t>
            </a:r>
            <a:r>
              <a:rPr lang="en-US" sz="2400" b="1" i="0" u="none" strike="noStrike" cap="none">
                <a:solidFill>
                  <a:srgbClr val="000000"/>
                </a:solidFill>
                <a:latin typeface="Arial"/>
                <a:ea typeface="Arial"/>
                <a:cs typeface="Arial"/>
                <a:sym typeface="Arial"/>
              </a:rPr>
              <a:t>V</a:t>
            </a:r>
            <a:r>
              <a:rPr lang="en-US" sz="2400" b="1" i="0" u="none" strike="noStrike" cap="none" baseline="-25000">
                <a:solidFill>
                  <a:srgbClr val="000000"/>
                </a:solidFill>
                <a:latin typeface="Arial"/>
                <a:ea typeface="Arial"/>
                <a:cs typeface="Arial"/>
                <a:sym typeface="Arial"/>
              </a:rPr>
              <a:t>t</a:t>
            </a:r>
            <a:r>
              <a:rPr lang="en-US" sz="2400" b="1" i="0" u="none" strike="noStrike" cap="none">
                <a:solidFill>
                  <a:srgbClr val="000000"/>
                </a:solidFill>
                <a:latin typeface="Arial"/>
                <a:ea typeface="Arial"/>
                <a:cs typeface="Arial"/>
                <a:sym typeface="Arial"/>
              </a:rPr>
              <a:t> = βV</a:t>
            </a:r>
            <a:r>
              <a:rPr lang="en-US" sz="2400" b="1" i="0" u="none" strike="noStrike" cap="none" baseline="-25000">
                <a:solidFill>
                  <a:srgbClr val="000000"/>
                </a:solidFill>
                <a:latin typeface="Arial"/>
                <a:ea typeface="Arial"/>
                <a:cs typeface="Arial"/>
                <a:sym typeface="Arial"/>
              </a:rPr>
              <a:t>t-1</a:t>
            </a:r>
            <a:r>
              <a:rPr lang="en-US" sz="2400" b="1" i="0" u="none" strike="noStrike" cap="none">
                <a:solidFill>
                  <a:srgbClr val="000000"/>
                </a:solidFill>
                <a:latin typeface="Arial"/>
                <a:ea typeface="Arial"/>
                <a:cs typeface="Arial"/>
                <a:sym typeface="Arial"/>
              </a:rPr>
              <a:t> + (1-β)θ</a:t>
            </a:r>
            <a:r>
              <a:rPr lang="en-US" sz="2400" b="1" i="0" u="none" strike="noStrike" cap="none" baseline="-25000">
                <a:solidFill>
                  <a:srgbClr val="000000"/>
                </a:solidFill>
                <a:latin typeface="Arial"/>
                <a:ea typeface="Arial"/>
                <a:cs typeface="Arial"/>
                <a:sym typeface="Arial"/>
              </a:rPr>
              <a:t>t</a:t>
            </a:r>
            <a:endParaRPr sz="2400" b="1" i="0" u="none" strike="noStrike" cap="none">
              <a:solidFill>
                <a:srgbClr val="000000"/>
              </a:solidFill>
              <a:latin typeface="Arial"/>
              <a:ea typeface="Arial"/>
              <a:cs typeface="Arial"/>
              <a:sym typeface="Arial"/>
            </a:endParaRPr>
          </a:p>
          <a:p>
            <a:pPr marL="1270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	where β is a parameter between 0 and 1 that controls the weight given to the previous average, V</a:t>
            </a:r>
            <a:r>
              <a:rPr lang="en-US" sz="2400" b="0" i="0" u="none" strike="noStrike" cap="none" baseline="-25000">
                <a:solidFill>
                  <a:srgbClr val="000000"/>
                </a:solidFill>
                <a:latin typeface="Arial"/>
                <a:ea typeface="Arial"/>
                <a:cs typeface="Arial"/>
                <a:sym typeface="Arial"/>
              </a:rPr>
              <a:t>t-1</a:t>
            </a:r>
            <a:r>
              <a:rPr lang="en-US" sz="2400" b="0" i="0" u="none" strike="noStrike" cap="none">
                <a:solidFill>
                  <a:srgbClr val="000000"/>
                </a:solidFill>
                <a:latin typeface="Arial"/>
                <a:ea typeface="Arial"/>
                <a:cs typeface="Arial"/>
                <a:sym typeface="Arial"/>
              </a:rPr>
              <a:t>, and the current data point, θ</a:t>
            </a:r>
            <a:r>
              <a:rPr lang="en-US" sz="2400" b="0" i="0" u="none" strike="noStrike" cap="none" baseline="-25000">
                <a:solidFill>
                  <a:srgbClr val="000000"/>
                </a:solidFill>
                <a:latin typeface="Arial"/>
                <a:ea typeface="Arial"/>
                <a:cs typeface="Arial"/>
                <a:sym typeface="Arial"/>
              </a:rPr>
              <a:t>t</a:t>
            </a:r>
            <a:r>
              <a:rPr lang="en-US" sz="2400" b="0" i="0" u="none" strike="noStrike" cap="none">
                <a:solidFill>
                  <a:srgbClr val="000000"/>
                </a:solidFill>
                <a:latin typeface="Arial"/>
                <a:ea typeface="Arial"/>
                <a:cs typeface="Arial"/>
                <a:sym typeface="Arial"/>
              </a:rPr>
              <a:t>. The parameter β is often referred to as the smoothing factor and is a hyperparameter that can be tuned to obtain the desired results.</a:t>
            </a:r>
            <a:endParaRPr sz="2400" b="0" i="0" u="none" strike="noStrike" cap="none">
              <a:solidFill>
                <a:srgbClr val="000000"/>
              </a:solidFill>
              <a:latin typeface="Arial"/>
              <a:ea typeface="Arial"/>
              <a:cs typeface="Arial"/>
              <a:sym typeface="Arial"/>
            </a:endParaRPr>
          </a:p>
        </p:txBody>
      </p:sp>
      <p:sp>
        <p:nvSpPr>
          <p:cNvPr id="192" name="Google Shape;192;p43"/>
          <p:cNvSpPr/>
          <p:nvPr/>
        </p:nvSpPr>
        <p:spPr>
          <a:xfrm>
            <a:off x="12109504" y="4896172"/>
            <a:ext cx="19685" cy="0"/>
          </a:xfrm>
          <a:custGeom>
            <a:avLst/>
            <a:gdLst/>
            <a:ahLst/>
            <a:cxnLst/>
            <a:rect l="l" t="t" r="r" b="b"/>
            <a:pathLst>
              <a:path w="19684" h="120000" extrusionOk="0">
                <a:moveTo>
                  <a:pt x="19080" y="0"/>
                </a:moveTo>
                <a:lnTo>
                  <a:pt x="6480" y="0"/>
                </a:lnTo>
                <a:lnTo>
                  <a:pt x="0" y="0"/>
                </a:lnTo>
              </a:path>
            </a:pathLst>
          </a:custGeom>
          <a:noFill/>
          <a:ln w="19050" cap="flat" cmpd="sng">
            <a:solidFill>
              <a:srgbClr val="0070C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93" name="Google Shape;193;p4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194" name="Google Shape;194;p43"/>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98"/>
        <p:cNvGrpSpPr/>
        <p:nvPr/>
      </p:nvGrpSpPr>
      <p:grpSpPr>
        <a:xfrm>
          <a:off x="0" y="0"/>
          <a:ext cx="0" cy="0"/>
          <a:chOff x="0" y="0"/>
          <a:chExt cx="0" cy="0"/>
        </a:xfrm>
      </p:grpSpPr>
      <p:sp>
        <p:nvSpPr>
          <p:cNvPr id="199" name="Google Shape;199;p44"/>
          <p:cNvSpPr txBox="1"/>
          <p:nvPr/>
        </p:nvSpPr>
        <p:spPr>
          <a:xfrm>
            <a:off x="261620" y="139696"/>
            <a:ext cx="9824085" cy="695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4400" b="0" i="0" u="none" strike="noStrike" cap="none">
                <a:solidFill>
                  <a:srgbClr val="000000"/>
                </a:solidFill>
                <a:latin typeface="Cambria"/>
                <a:ea typeface="Cambria"/>
                <a:cs typeface="Cambria"/>
                <a:sym typeface="Cambria"/>
              </a:rPr>
              <a:t>Exponentially weighted averages</a:t>
            </a:r>
            <a:endParaRPr/>
          </a:p>
        </p:txBody>
      </p:sp>
      <p:sp>
        <p:nvSpPr>
          <p:cNvPr id="200" name="Google Shape;200;p44"/>
          <p:cNvSpPr txBox="1"/>
          <p:nvPr/>
        </p:nvSpPr>
        <p:spPr>
          <a:xfrm>
            <a:off x="261620" y="1362553"/>
            <a:ext cx="11804650" cy="4444807"/>
          </a:xfrm>
          <a:prstGeom prst="rect">
            <a:avLst/>
          </a:prstGeom>
          <a:noFill/>
          <a:ln>
            <a:noFill/>
          </a:ln>
        </p:spPr>
        <p:txBody>
          <a:bodyPr spcFirstLastPara="1" wrap="square" lIns="0" tIns="12700" rIns="0" bIns="0" anchor="t" anchorCtr="0">
            <a:spAutoFit/>
          </a:bodyPr>
          <a:lstStyle/>
          <a:p>
            <a:pPr marL="355600" marR="0" lvl="0" indent="-342900" algn="l" rtl="0">
              <a:lnSpc>
                <a:spcPct val="100000"/>
              </a:lnSpc>
              <a:spcBef>
                <a:spcPts val="0"/>
              </a:spcBef>
              <a:spcAft>
                <a:spcPts val="0"/>
              </a:spcAft>
              <a:buClr>
                <a:srgbClr val="000000"/>
              </a:buClr>
              <a:buSzPts val="3200"/>
              <a:buFont typeface="Arial"/>
              <a:buChar char="•"/>
            </a:pPr>
            <a:r>
              <a:rPr lang="en-US" sz="2400" b="0" i="0" u="none" strike="noStrike" cap="none">
                <a:solidFill>
                  <a:srgbClr val="000000"/>
                </a:solidFill>
                <a:latin typeface="Arial"/>
                <a:ea typeface="Arial"/>
                <a:cs typeface="Arial"/>
                <a:sym typeface="Arial"/>
              </a:rPr>
              <a:t>The parameter β controls the trade-off between giving more weight to recent data points and smoothing out the sequence. When β is close to 1, the exponentially weighted average will give a lot of weight to the previous value, resulting in a smoother sequence that adapts more slowly to changes in the data. When β is close to 0, the exponentially weighted average will give more weight to the current value, resulting in a more volatile sequence that adapts more quickly to changes in the data.</a:t>
            </a:r>
            <a:endParaRPr/>
          </a:p>
          <a:p>
            <a:pPr marL="1270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a:p>
            <a:pPr marL="355600" marR="0" lvl="0" indent="-342900" algn="l" rtl="0">
              <a:lnSpc>
                <a:spcPct val="100000"/>
              </a:lnSpc>
              <a:spcBef>
                <a:spcPts val="0"/>
              </a:spcBef>
              <a:spcAft>
                <a:spcPts val="0"/>
              </a:spcAft>
              <a:buClr>
                <a:srgbClr val="000000"/>
              </a:buClr>
              <a:buSzPts val="3200"/>
              <a:buFont typeface="Arial"/>
              <a:buChar char="•"/>
            </a:pPr>
            <a:r>
              <a:rPr lang="en-US" sz="2400" b="0" i="0" u="none" strike="noStrike" cap="none">
                <a:solidFill>
                  <a:srgbClr val="000000"/>
                </a:solidFill>
                <a:latin typeface="Arial"/>
                <a:ea typeface="Arial"/>
                <a:cs typeface="Arial"/>
                <a:sym typeface="Arial"/>
              </a:rPr>
              <a:t>Exponentially weighted averages are commonly used in time series analysis, finance, and machine learning, as they provide a simple way to compute a smoothed version of a sequence of data that responds quickly to changes in the data while avoiding overfitting to noisy or spurious data points.</a:t>
            </a:r>
            <a:endParaRPr sz="2400" b="0" i="0" u="none" strike="noStrike" cap="none">
              <a:solidFill>
                <a:srgbClr val="000000"/>
              </a:solidFill>
              <a:latin typeface="Arial"/>
              <a:ea typeface="Arial"/>
              <a:cs typeface="Arial"/>
              <a:sym typeface="Arial"/>
            </a:endParaRPr>
          </a:p>
        </p:txBody>
      </p:sp>
      <p:sp>
        <p:nvSpPr>
          <p:cNvPr id="201" name="Google Shape;201;p44"/>
          <p:cNvSpPr/>
          <p:nvPr/>
        </p:nvSpPr>
        <p:spPr>
          <a:xfrm>
            <a:off x="12109504" y="4896172"/>
            <a:ext cx="19685" cy="0"/>
          </a:xfrm>
          <a:custGeom>
            <a:avLst/>
            <a:gdLst/>
            <a:ahLst/>
            <a:cxnLst/>
            <a:rect l="l" t="t" r="r" b="b"/>
            <a:pathLst>
              <a:path w="19684" h="120000" extrusionOk="0">
                <a:moveTo>
                  <a:pt x="19080" y="0"/>
                </a:moveTo>
                <a:lnTo>
                  <a:pt x="6480" y="0"/>
                </a:lnTo>
                <a:lnTo>
                  <a:pt x="0" y="0"/>
                </a:lnTo>
              </a:path>
            </a:pathLst>
          </a:custGeom>
          <a:noFill/>
          <a:ln w="19050" cap="flat" cmpd="sng">
            <a:solidFill>
              <a:srgbClr val="0070C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02" name="Google Shape;202;p44"/>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03" name="Google Shape;203;p44"/>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07"/>
        <p:cNvGrpSpPr/>
        <p:nvPr/>
      </p:nvGrpSpPr>
      <p:grpSpPr>
        <a:xfrm>
          <a:off x="0" y="0"/>
          <a:ext cx="0" cy="0"/>
          <a:chOff x="0" y="0"/>
          <a:chExt cx="0" cy="0"/>
        </a:xfrm>
      </p:grpSpPr>
      <p:sp>
        <p:nvSpPr>
          <p:cNvPr id="208" name="Google Shape;208;p45"/>
          <p:cNvSpPr txBox="1"/>
          <p:nvPr/>
        </p:nvSpPr>
        <p:spPr>
          <a:xfrm>
            <a:off x="261620" y="139696"/>
            <a:ext cx="9824085" cy="695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4400" b="0" i="0" u="none" strike="noStrike" cap="none">
                <a:solidFill>
                  <a:srgbClr val="000000"/>
                </a:solidFill>
                <a:latin typeface="Cambria"/>
                <a:ea typeface="Cambria"/>
                <a:cs typeface="Cambria"/>
                <a:sym typeface="Cambria"/>
              </a:rPr>
              <a:t>Exponentially weighted averages</a:t>
            </a:r>
            <a:endParaRPr/>
          </a:p>
        </p:txBody>
      </p:sp>
      <p:sp>
        <p:nvSpPr>
          <p:cNvPr id="209" name="Google Shape;209;p45"/>
          <p:cNvSpPr txBox="1"/>
          <p:nvPr/>
        </p:nvSpPr>
        <p:spPr>
          <a:xfrm>
            <a:off x="261620" y="1362553"/>
            <a:ext cx="11804650" cy="1490152"/>
          </a:xfrm>
          <a:prstGeom prst="rect">
            <a:avLst/>
          </a:prstGeom>
          <a:noFill/>
          <a:ln>
            <a:noFill/>
          </a:ln>
        </p:spPr>
        <p:txBody>
          <a:bodyPr spcFirstLastPara="1" wrap="square" lIns="0" tIns="12700" rIns="0" bIns="0" anchor="t" anchorCtr="0">
            <a:spAutoFit/>
          </a:bodyPr>
          <a:lstStyle/>
          <a:p>
            <a:pPr marL="355600" marR="0" lvl="0" indent="-342900" algn="l" rtl="0">
              <a:lnSpc>
                <a:spcPct val="100000"/>
              </a:lnSpc>
              <a:spcBef>
                <a:spcPts val="0"/>
              </a:spcBef>
              <a:spcAft>
                <a:spcPts val="0"/>
              </a:spcAft>
              <a:buClr>
                <a:srgbClr val="000000"/>
              </a:buClr>
              <a:buSzPts val="3200"/>
              <a:buFont typeface="Arial"/>
              <a:buChar char="•"/>
            </a:pPr>
            <a:r>
              <a:rPr lang="en-US" sz="2400" b="0" i="0" u="none" strike="noStrike" cap="none">
                <a:solidFill>
                  <a:srgbClr val="000000"/>
                </a:solidFill>
                <a:latin typeface="Arial"/>
                <a:ea typeface="Arial"/>
                <a:cs typeface="Arial"/>
                <a:sym typeface="Arial"/>
              </a:rPr>
              <a:t>Consider example of the daily temperature of London from the last year is taken as the sequence of data points. The goal is to compute the moving average of the temperature over a certain window of time, which is done by taking an exponentially weighted average.</a:t>
            </a:r>
            <a:endParaRPr/>
          </a:p>
        </p:txBody>
      </p:sp>
      <p:sp>
        <p:nvSpPr>
          <p:cNvPr id="210" name="Google Shape;210;p45"/>
          <p:cNvSpPr/>
          <p:nvPr/>
        </p:nvSpPr>
        <p:spPr>
          <a:xfrm>
            <a:off x="12109504" y="4896172"/>
            <a:ext cx="19685" cy="0"/>
          </a:xfrm>
          <a:custGeom>
            <a:avLst/>
            <a:gdLst/>
            <a:ahLst/>
            <a:cxnLst/>
            <a:rect l="l" t="t" r="r" b="b"/>
            <a:pathLst>
              <a:path w="19684" h="120000" extrusionOk="0">
                <a:moveTo>
                  <a:pt x="19080" y="0"/>
                </a:moveTo>
                <a:lnTo>
                  <a:pt x="6480" y="0"/>
                </a:lnTo>
                <a:lnTo>
                  <a:pt x="0" y="0"/>
                </a:lnTo>
              </a:path>
            </a:pathLst>
          </a:custGeom>
          <a:noFill/>
          <a:ln w="19050" cap="flat" cmpd="sng">
            <a:solidFill>
              <a:srgbClr val="0070C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11" name="Google Shape;211;p45"/>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12" name="Google Shape;212;p45"/>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0"/>
        <p:cNvGrpSpPr/>
        <p:nvPr/>
      </p:nvGrpSpPr>
      <p:grpSpPr>
        <a:xfrm>
          <a:off x="0" y="0"/>
          <a:ext cx="0" cy="0"/>
          <a:chOff x="0" y="0"/>
          <a:chExt cx="0" cy="0"/>
        </a:xfrm>
      </p:grpSpPr>
      <p:sp>
        <p:nvSpPr>
          <p:cNvPr id="51" name="Google Shape;51;p2"/>
          <p:cNvSpPr txBox="1">
            <a:spLocks noGrp="1"/>
          </p:cNvSpPr>
          <p:nvPr>
            <p:ph type="title"/>
          </p:nvPr>
        </p:nvSpPr>
        <p:spPr>
          <a:xfrm>
            <a:off x="1742100" y="1265775"/>
            <a:ext cx="9341100" cy="2040300"/>
          </a:xfrm>
          <a:prstGeom prst="rect">
            <a:avLst/>
          </a:prstGeom>
          <a:noFill/>
          <a:ln>
            <a:noFill/>
          </a:ln>
        </p:spPr>
        <p:txBody>
          <a:bodyPr spcFirstLastPara="1" wrap="square" lIns="0" tIns="110475" rIns="0" bIns="0" anchor="t" anchorCtr="0">
            <a:spAutoFit/>
          </a:bodyPr>
          <a:lstStyle/>
          <a:p>
            <a:pPr marL="5066665" marR="5080" lvl="0" indent="-303530" algn="l" rtl="0">
              <a:lnSpc>
                <a:spcPct val="108833"/>
              </a:lnSpc>
              <a:spcBef>
                <a:spcPts val="0"/>
              </a:spcBef>
              <a:spcAft>
                <a:spcPts val="0"/>
              </a:spcAft>
              <a:buSzPts val="1400"/>
              <a:buNone/>
            </a:pPr>
            <a:r>
              <a:rPr lang="en-US"/>
              <a:t>Optimization Algorithms</a:t>
            </a:r>
            <a:endParaRPr/>
          </a:p>
        </p:txBody>
      </p:sp>
      <p:sp>
        <p:nvSpPr>
          <p:cNvPr id="52" name="Google Shape;52;p2"/>
          <p:cNvSpPr txBox="1"/>
          <p:nvPr/>
        </p:nvSpPr>
        <p:spPr>
          <a:xfrm>
            <a:off x="5610733" y="3704166"/>
            <a:ext cx="5718300" cy="1853700"/>
          </a:xfrm>
          <a:prstGeom prst="rect">
            <a:avLst/>
          </a:prstGeom>
          <a:noFill/>
          <a:ln>
            <a:noFill/>
          </a:ln>
        </p:spPr>
        <p:txBody>
          <a:bodyPr spcFirstLastPara="1" wrap="square" lIns="0" tIns="31100" rIns="0" bIns="0" anchor="t" anchorCtr="0">
            <a:spAutoFit/>
          </a:bodyPr>
          <a:lstStyle/>
          <a:p>
            <a:pPr marL="12700" marR="5080" lvl="0" indent="998855" algn="l" rtl="0">
              <a:lnSpc>
                <a:spcPct val="119242"/>
              </a:lnSpc>
              <a:spcBef>
                <a:spcPts val="0"/>
              </a:spcBef>
              <a:spcAft>
                <a:spcPts val="0"/>
              </a:spcAft>
              <a:buClr>
                <a:srgbClr val="000000"/>
              </a:buClr>
              <a:buSzPts val="6600"/>
              <a:buFont typeface="Arial"/>
              <a:buNone/>
            </a:pPr>
            <a:r>
              <a:rPr lang="en-US" sz="5400" b="0" i="0" u="none" strike="noStrike" cap="none">
                <a:solidFill>
                  <a:srgbClr val="000000"/>
                </a:solidFill>
                <a:latin typeface="Calibri"/>
                <a:ea typeface="Calibri"/>
                <a:cs typeface="Calibri"/>
                <a:sym typeface="Calibri"/>
              </a:rPr>
              <a:t>Mini-batch gradient descent</a:t>
            </a:r>
            <a:endParaRPr sz="5400" b="0" i="0" u="none" strike="noStrike" cap="none">
              <a:solidFill>
                <a:srgbClr val="000000"/>
              </a:solidFill>
              <a:latin typeface="Calibri"/>
              <a:ea typeface="Calibri"/>
              <a:cs typeface="Calibri"/>
              <a:sym typeface="Calibri"/>
            </a:endParaRPr>
          </a:p>
        </p:txBody>
      </p:sp>
      <p:sp>
        <p:nvSpPr>
          <p:cNvPr id="53" name="Google Shape;53;p2"/>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54" name="Google Shape;54;p2"/>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55" name="Google Shape;55;p2"/>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pic>
        <p:nvPicPr>
          <p:cNvPr id="217" name="Google Shape;217;p10"/>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18" name="Google Shape;218;p10"/>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20</a:t>
            </a:fld>
            <a:endParaRPr/>
          </a:p>
        </p:txBody>
      </p:sp>
      <p:pic>
        <p:nvPicPr>
          <p:cNvPr id="219" name="Google Shape;219;p10" descr="temperature-in-london Exponentially weighted averages"/>
          <p:cNvPicPr preferRelativeResize="0"/>
          <p:nvPr/>
        </p:nvPicPr>
        <p:blipFill rotWithShape="1">
          <a:blip r:embed="rId4">
            <a:alphaModFix/>
          </a:blip>
          <a:srcRect/>
          <a:stretch/>
        </p:blipFill>
        <p:spPr>
          <a:xfrm>
            <a:off x="750130" y="517342"/>
            <a:ext cx="8970996" cy="32897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46"/>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25" name="Google Shape;225;p46"/>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21</a:t>
            </a:fld>
            <a:endParaRPr/>
          </a:p>
        </p:txBody>
      </p:sp>
      <p:grpSp>
        <p:nvGrpSpPr>
          <p:cNvPr id="226" name="Google Shape;226;p46"/>
          <p:cNvGrpSpPr/>
          <p:nvPr/>
        </p:nvGrpSpPr>
        <p:grpSpPr>
          <a:xfrm>
            <a:off x="750130" y="517342"/>
            <a:ext cx="8970996" cy="6212437"/>
            <a:chOff x="750130" y="517342"/>
            <a:chExt cx="8970996" cy="6212437"/>
          </a:xfrm>
        </p:grpSpPr>
        <p:pic>
          <p:nvPicPr>
            <p:cNvPr id="227" name="Google Shape;227;p46"/>
            <p:cNvPicPr preferRelativeResize="0"/>
            <p:nvPr/>
          </p:nvPicPr>
          <p:blipFill rotWithShape="1">
            <a:blip r:embed="rId4">
              <a:alphaModFix/>
            </a:blip>
            <a:srcRect/>
            <a:stretch/>
          </p:blipFill>
          <p:spPr>
            <a:xfrm>
              <a:off x="4049591" y="3891329"/>
              <a:ext cx="2228850" cy="2838450"/>
            </a:xfrm>
            <a:prstGeom prst="rect">
              <a:avLst/>
            </a:prstGeom>
            <a:noFill/>
            <a:ln>
              <a:noFill/>
            </a:ln>
          </p:spPr>
        </p:pic>
        <p:pic>
          <p:nvPicPr>
            <p:cNvPr id="228" name="Google Shape;228;p46" descr="temperature-in-london Exponentially weighted averages"/>
            <p:cNvPicPr preferRelativeResize="0"/>
            <p:nvPr/>
          </p:nvPicPr>
          <p:blipFill rotWithShape="1">
            <a:blip r:embed="rId5">
              <a:alphaModFix/>
            </a:blip>
            <a:srcRect/>
            <a:stretch/>
          </p:blipFill>
          <p:spPr>
            <a:xfrm>
              <a:off x="750130" y="517342"/>
              <a:ext cx="8970996" cy="3289727"/>
            </a:xfrm>
            <a:prstGeom prst="rect">
              <a:avLst/>
            </a:prstGeom>
            <a:noFill/>
            <a:ln>
              <a:noFill/>
            </a:ln>
          </p:spPr>
        </p:pic>
        <p:pic>
          <p:nvPicPr>
            <p:cNvPr id="229" name="Google Shape;229;p46" descr="exponential-moving-average"/>
            <p:cNvPicPr preferRelativeResize="0"/>
            <p:nvPr/>
          </p:nvPicPr>
          <p:blipFill rotWithShape="1">
            <a:blip r:embed="rId6">
              <a:alphaModFix/>
            </a:blip>
            <a:srcRect/>
            <a:stretch/>
          </p:blipFill>
          <p:spPr>
            <a:xfrm>
              <a:off x="5448544" y="1344367"/>
              <a:ext cx="4272582" cy="2453997"/>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234" name="Google Shape;234;p47"/>
          <p:cNvSpPr txBox="1"/>
          <p:nvPr/>
        </p:nvSpPr>
        <p:spPr>
          <a:xfrm>
            <a:off x="261620" y="139696"/>
            <a:ext cx="9824085" cy="695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4400" b="0" i="0" u="none" strike="noStrike" cap="none">
                <a:solidFill>
                  <a:srgbClr val="000000"/>
                </a:solidFill>
                <a:latin typeface="Cambria"/>
                <a:ea typeface="Cambria"/>
                <a:cs typeface="Cambria"/>
                <a:sym typeface="Cambria"/>
              </a:rPr>
              <a:t>Exponentially weighted averages</a:t>
            </a:r>
            <a:endParaRPr/>
          </a:p>
        </p:txBody>
      </p:sp>
      <p:sp>
        <p:nvSpPr>
          <p:cNvPr id="235" name="Google Shape;235;p47"/>
          <p:cNvSpPr txBox="1"/>
          <p:nvPr/>
        </p:nvSpPr>
        <p:spPr>
          <a:xfrm>
            <a:off x="261620" y="1362553"/>
            <a:ext cx="11804650" cy="4444807"/>
          </a:xfrm>
          <a:prstGeom prst="rect">
            <a:avLst/>
          </a:prstGeom>
          <a:noFill/>
          <a:ln>
            <a:noFill/>
          </a:ln>
        </p:spPr>
        <p:txBody>
          <a:bodyPr spcFirstLastPara="1" wrap="square" lIns="0" tIns="12700" rIns="0" bIns="0" anchor="t" anchorCtr="0">
            <a:spAutoFit/>
          </a:bodyPr>
          <a:lstStyle/>
          <a:p>
            <a:pPr marL="355600" marR="0" lvl="0" indent="-342900" algn="l" rtl="0">
              <a:lnSpc>
                <a:spcPct val="100000"/>
              </a:lnSpc>
              <a:spcBef>
                <a:spcPts val="0"/>
              </a:spcBef>
              <a:spcAft>
                <a:spcPts val="0"/>
              </a:spcAft>
              <a:buClr>
                <a:srgbClr val="000000"/>
              </a:buClr>
              <a:buSzPts val="3200"/>
              <a:buFont typeface="Arial"/>
              <a:buChar char="•"/>
            </a:pPr>
            <a:r>
              <a:rPr lang="en-US" sz="2400" b="0" i="0" u="none" strike="noStrike" cap="none">
                <a:solidFill>
                  <a:srgbClr val="000000"/>
                </a:solidFill>
                <a:latin typeface="Arial"/>
                <a:ea typeface="Arial"/>
                <a:cs typeface="Arial"/>
                <a:sym typeface="Arial"/>
              </a:rPr>
              <a:t>When β is close to 1, as in the case of β=0.98, the exponentially weighted average is computed over a longer window of time, and hence the resulting curve is smoother. However, it also means that the curve adapts more slowly to changes in the temperature. When β is close to 0.5, as in the case of β=0.5, the exponentially weighted average is computed over a shorter window of time, resulting in a noisier curve that is more susceptible to outliers. However, it adapts more quickly to changes in the temperature.</a:t>
            </a:r>
            <a:endParaRPr/>
          </a:p>
          <a:p>
            <a:pPr marL="355600" marR="0" lvl="0" indent="-342900" algn="l" rtl="0">
              <a:lnSpc>
                <a:spcPct val="100000"/>
              </a:lnSpc>
              <a:spcBef>
                <a:spcPts val="0"/>
              </a:spcBef>
              <a:spcAft>
                <a:spcPts val="0"/>
              </a:spcAft>
              <a:buClr>
                <a:srgbClr val="000000"/>
              </a:buClr>
              <a:buSzPts val="3200"/>
              <a:buFont typeface="Arial"/>
              <a:buChar char="•"/>
            </a:pPr>
            <a:r>
              <a:rPr lang="en-US" sz="2400" b="0" i="0" u="none" strike="noStrike" cap="none">
                <a:solidFill>
                  <a:srgbClr val="000000"/>
                </a:solidFill>
                <a:latin typeface="Arial"/>
                <a:ea typeface="Arial"/>
                <a:cs typeface="Arial"/>
                <a:sym typeface="Arial"/>
              </a:rPr>
              <a:t>The choice of β depends on the nature of the data and the desired level of smoothing. By varying the value of β, one can obtain different levels of smoothing and adaptation to changes in the data. The exponentially weighted average is a widely used technique in signal processing, finance, and machine learning, where it is used in optimization algorithms that are faster than gradient descent.</a:t>
            </a:r>
            <a:endParaRPr sz="2400" b="0" i="0" u="none" strike="noStrike" cap="none">
              <a:solidFill>
                <a:srgbClr val="000000"/>
              </a:solidFill>
              <a:latin typeface="Arial"/>
              <a:ea typeface="Arial"/>
              <a:cs typeface="Arial"/>
              <a:sym typeface="Arial"/>
            </a:endParaRPr>
          </a:p>
        </p:txBody>
      </p:sp>
      <p:sp>
        <p:nvSpPr>
          <p:cNvPr id="236" name="Google Shape;236;p47"/>
          <p:cNvSpPr/>
          <p:nvPr/>
        </p:nvSpPr>
        <p:spPr>
          <a:xfrm>
            <a:off x="12109504" y="4896172"/>
            <a:ext cx="19685" cy="0"/>
          </a:xfrm>
          <a:custGeom>
            <a:avLst/>
            <a:gdLst/>
            <a:ahLst/>
            <a:cxnLst/>
            <a:rect l="l" t="t" r="r" b="b"/>
            <a:pathLst>
              <a:path w="19684" h="120000" extrusionOk="0">
                <a:moveTo>
                  <a:pt x="19080" y="0"/>
                </a:moveTo>
                <a:lnTo>
                  <a:pt x="6480" y="0"/>
                </a:lnTo>
                <a:lnTo>
                  <a:pt x="0" y="0"/>
                </a:lnTo>
              </a:path>
            </a:pathLst>
          </a:custGeom>
          <a:noFill/>
          <a:ln w="19050" cap="flat" cmpd="sng">
            <a:solidFill>
              <a:srgbClr val="0070C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37" name="Google Shape;237;p47"/>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38" name="Google Shape;238;p47"/>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1"/>
          <p:cNvSpPr txBox="1">
            <a:spLocks noGrp="1"/>
          </p:cNvSpPr>
          <p:nvPr>
            <p:ph type="title"/>
          </p:nvPr>
        </p:nvSpPr>
        <p:spPr>
          <a:xfrm>
            <a:off x="152400" y="152400"/>
            <a:ext cx="10145102" cy="738664"/>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US" sz="4800">
                <a:latin typeface="Arial"/>
                <a:ea typeface="Arial"/>
                <a:cs typeface="Arial"/>
                <a:sym typeface="Arial"/>
              </a:rPr>
              <a:t>Exponentially weighted averages</a:t>
            </a:r>
            <a:endParaRPr sz="4800">
              <a:latin typeface="Arial"/>
              <a:ea typeface="Arial"/>
              <a:cs typeface="Arial"/>
              <a:sym typeface="Arial"/>
            </a:endParaRPr>
          </a:p>
        </p:txBody>
      </p:sp>
      <p:pic>
        <p:nvPicPr>
          <p:cNvPr id="244" name="Google Shape;244;p11"/>
          <p:cNvPicPr preferRelativeResize="0"/>
          <p:nvPr/>
        </p:nvPicPr>
        <p:blipFill rotWithShape="1">
          <a:blip r:embed="rId3">
            <a:alphaModFix/>
          </a:blip>
          <a:srcRect/>
          <a:stretch/>
        </p:blipFill>
        <p:spPr>
          <a:xfrm>
            <a:off x="778296" y="1316780"/>
            <a:ext cx="10528612" cy="4904963"/>
          </a:xfrm>
          <a:prstGeom prst="rect">
            <a:avLst/>
          </a:prstGeom>
          <a:noFill/>
          <a:ln>
            <a:noFill/>
          </a:ln>
        </p:spPr>
      </p:pic>
      <p:pic>
        <p:nvPicPr>
          <p:cNvPr id="245" name="Google Shape;245;p11"/>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246" name="Google Shape;246;p11"/>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48"/>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52" name="Google Shape;252;p48"/>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24</a:t>
            </a:fld>
            <a:endParaRPr/>
          </a:p>
        </p:txBody>
      </p:sp>
      <p:pic>
        <p:nvPicPr>
          <p:cNvPr id="253" name="Google Shape;253;p48" descr="exponential-moving-average-with-different-betas"/>
          <p:cNvPicPr preferRelativeResize="0"/>
          <p:nvPr/>
        </p:nvPicPr>
        <p:blipFill rotWithShape="1">
          <a:blip r:embed="rId4">
            <a:alphaModFix/>
          </a:blip>
          <a:srcRect/>
          <a:stretch/>
        </p:blipFill>
        <p:spPr>
          <a:xfrm>
            <a:off x="296251" y="262219"/>
            <a:ext cx="10152426" cy="541761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257"/>
        <p:cNvGrpSpPr/>
        <p:nvPr/>
      </p:nvGrpSpPr>
      <p:grpSpPr>
        <a:xfrm>
          <a:off x="0" y="0"/>
          <a:ext cx="0" cy="0"/>
          <a:chOff x="0" y="0"/>
          <a:chExt cx="0" cy="0"/>
        </a:xfrm>
      </p:grpSpPr>
      <p:sp>
        <p:nvSpPr>
          <p:cNvPr id="258" name="Google Shape;258;p12"/>
          <p:cNvSpPr txBox="1">
            <a:spLocks noGrp="1"/>
          </p:cNvSpPr>
          <p:nvPr>
            <p:ph type="title"/>
          </p:nvPr>
        </p:nvSpPr>
        <p:spPr>
          <a:xfrm>
            <a:off x="1742100" y="1265775"/>
            <a:ext cx="9561900" cy="2040300"/>
          </a:xfrm>
          <a:prstGeom prst="rect">
            <a:avLst/>
          </a:prstGeom>
          <a:noFill/>
          <a:ln>
            <a:noFill/>
          </a:ln>
        </p:spPr>
        <p:txBody>
          <a:bodyPr spcFirstLastPara="1" wrap="square" lIns="0" tIns="110475" rIns="0" bIns="0" anchor="t" anchorCtr="0">
            <a:spAutoFit/>
          </a:bodyPr>
          <a:lstStyle/>
          <a:p>
            <a:pPr marL="5066665" marR="5080" lvl="0" indent="-303530" algn="l" rtl="0">
              <a:lnSpc>
                <a:spcPct val="108833"/>
              </a:lnSpc>
              <a:spcBef>
                <a:spcPts val="0"/>
              </a:spcBef>
              <a:spcAft>
                <a:spcPts val="0"/>
              </a:spcAft>
              <a:buSzPts val="1400"/>
              <a:buNone/>
            </a:pPr>
            <a:r>
              <a:rPr lang="en-US"/>
              <a:t>Optimization Algorithms</a:t>
            </a:r>
            <a:endParaRPr/>
          </a:p>
        </p:txBody>
      </p:sp>
      <p:sp>
        <p:nvSpPr>
          <p:cNvPr id="259" name="Google Shape;259;p12"/>
          <p:cNvSpPr txBox="1"/>
          <p:nvPr/>
        </p:nvSpPr>
        <p:spPr>
          <a:xfrm>
            <a:off x="5578716" y="3704167"/>
            <a:ext cx="5782200" cy="2506500"/>
          </a:xfrm>
          <a:prstGeom prst="rect">
            <a:avLst/>
          </a:prstGeom>
          <a:noFill/>
          <a:ln>
            <a:noFill/>
          </a:ln>
        </p:spPr>
        <p:txBody>
          <a:bodyPr spcFirstLastPara="1" wrap="square" lIns="0" tIns="12700" rIns="0" bIns="0" anchor="t" anchorCtr="0">
            <a:spAutoFit/>
          </a:bodyPr>
          <a:lstStyle/>
          <a:p>
            <a:pPr marL="12065" marR="5080" lvl="0" indent="-635" algn="ctr" rtl="0">
              <a:lnSpc>
                <a:spcPct val="100000"/>
              </a:lnSpc>
              <a:spcBef>
                <a:spcPts val="0"/>
              </a:spcBef>
              <a:spcAft>
                <a:spcPts val="0"/>
              </a:spcAft>
              <a:buClr>
                <a:srgbClr val="000000"/>
              </a:buClr>
              <a:buSzPts val="6000"/>
              <a:buFont typeface="Arial"/>
              <a:buNone/>
            </a:pPr>
            <a:r>
              <a:rPr lang="en-US" sz="5400" b="0" i="0" u="none" strike="noStrike" cap="none">
                <a:solidFill>
                  <a:srgbClr val="000000"/>
                </a:solidFill>
                <a:latin typeface="Arial"/>
                <a:ea typeface="Arial"/>
                <a:cs typeface="Arial"/>
                <a:sym typeface="Arial"/>
              </a:rPr>
              <a:t>Understanding exponentially weighted averages</a:t>
            </a:r>
            <a:endParaRPr sz="5400" b="0" i="0" u="none" strike="noStrike" cap="none">
              <a:solidFill>
                <a:srgbClr val="000000"/>
              </a:solidFill>
              <a:latin typeface="Arial"/>
              <a:ea typeface="Arial"/>
              <a:cs typeface="Arial"/>
              <a:sym typeface="Arial"/>
            </a:endParaRPr>
          </a:p>
        </p:txBody>
      </p:sp>
      <p:sp>
        <p:nvSpPr>
          <p:cNvPr id="260" name="Google Shape;260;p12"/>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61" name="Google Shape;261;p12"/>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262" name="Google Shape;262;p12"/>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266"/>
        <p:cNvGrpSpPr/>
        <p:nvPr/>
      </p:nvGrpSpPr>
      <p:grpSpPr>
        <a:xfrm>
          <a:off x="0" y="0"/>
          <a:ext cx="0" cy="0"/>
          <a:chOff x="0" y="0"/>
          <a:chExt cx="0" cy="0"/>
        </a:xfrm>
      </p:grpSpPr>
      <p:sp>
        <p:nvSpPr>
          <p:cNvPr id="267" name="Google Shape;267;p13"/>
          <p:cNvSpPr txBox="1">
            <a:spLocks noGrp="1"/>
          </p:cNvSpPr>
          <p:nvPr>
            <p:ph type="title"/>
          </p:nvPr>
        </p:nvSpPr>
        <p:spPr>
          <a:xfrm>
            <a:off x="139969" y="105471"/>
            <a:ext cx="8647430" cy="754053"/>
          </a:xfrm>
          <a:prstGeom prst="rect">
            <a:avLst/>
          </a:prstGeom>
          <a:noFill/>
          <a:ln>
            <a:noFill/>
          </a:ln>
        </p:spPr>
        <p:txBody>
          <a:bodyPr spcFirstLastPara="1" wrap="square" lIns="0" tIns="76200" rIns="0" bIns="0" anchor="t" anchorCtr="0">
            <a:spAutoFit/>
          </a:bodyPr>
          <a:lstStyle/>
          <a:p>
            <a:pPr marL="38100" lvl="0" indent="0" algn="l" rtl="0">
              <a:lnSpc>
                <a:spcPct val="100000"/>
              </a:lnSpc>
              <a:spcBef>
                <a:spcPts val="0"/>
              </a:spcBef>
              <a:spcAft>
                <a:spcPts val="0"/>
              </a:spcAft>
              <a:buSzPts val="1400"/>
              <a:buNone/>
            </a:pPr>
            <a:r>
              <a:rPr lang="en-US" sz="4400" b="0">
                <a:latin typeface="Cambria"/>
                <a:ea typeface="Cambria"/>
                <a:cs typeface="Cambria"/>
                <a:sym typeface="Cambria"/>
              </a:rPr>
              <a:t>Exponentially weighted averages</a:t>
            </a:r>
            <a:endParaRPr sz="4400">
              <a:latin typeface="Cambria"/>
              <a:ea typeface="Cambria"/>
              <a:cs typeface="Cambria"/>
              <a:sym typeface="Cambria"/>
            </a:endParaRPr>
          </a:p>
        </p:txBody>
      </p:sp>
      <p:pic>
        <p:nvPicPr>
          <p:cNvPr id="268" name="Google Shape;268;p13"/>
          <p:cNvPicPr preferRelativeResize="0"/>
          <p:nvPr/>
        </p:nvPicPr>
        <p:blipFill rotWithShape="1">
          <a:blip r:embed="rId3">
            <a:alphaModFix/>
          </a:blip>
          <a:srcRect l="3090" t="-15910" r="-3090" b="15910"/>
          <a:stretch/>
        </p:blipFill>
        <p:spPr>
          <a:xfrm>
            <a:off x="5950625" y="649200"/>
            <a:ext cx="5797299" cy="3641897"/>
          </a:xfrm>
          <a:prstGeom prst="rect">
            <a:avLst/>
          </a:prstGeom>
          <a:noFill/>
          <a:ln>
            <a:noFill/>
          </a:ln>
        </p:spPr>
      </p:pic>
      <p:pic>
        <p:nvPicPr>
          <p:cNvPr id="269" name="Google Shape;269;p13"/>
          <p:cNvPicPr preferRelativeResize="0"/>
          <p:nvPr/>
        </p:nvPicPr>
        <p:blipFill rotWithShape="1">
          <a:blip r:embed="rId4">
            <a:alphaModFix/>
          </a:blip>
          <a:srcRect/>
          <a:stretch/>
        </p:blipFill>
        <p:spPr>
          <a:xfrm>
            <a:off x="520200" y="4291100"/>
            <a:ext cx="6645409" cy="2397735"/>
          </a:xfrm>
          <a:prstGeom prst="rect">
            <a:avLst/>
          </a:prstGeom>
          <a:noFill/>
          <a:ln>
            <a:noFill/>
          </a:ln>
        </p:spPr>
      </p:pic>
      <p:pic>
        <p:nvPicPr>
          <p:cNvPr id="270" name="Google Shape;270;p13"/>
          <p:cNvPicPr preferRelativeResize="0"/>
          <p:nvPr/>
        </p:nvPicPr>
        <p:blipFill rotWithShape="1">
          <a:blip r:embed="rId5">
            <a:alphaModFix/>
          </a:blip>
          <a:srcRect/>
          <a:stretch/>
        </p:blipFill>
        <p:spPr>
          <a:xfrm>
            <a:off x="139969" y="1160199"/>
            <a:ext cx="5198831" cy="3130895"/>
          </a:xfrm>
          <a:prstGeom prst="rect">
            <a:avLst/>
          </a:prstGeom>
          <a:noFill/>
          <a:ln>
            <a:noFill/>
          </a:ln>
        </p:spPr>
      </p:pic>
      <p:pic>
        <p:nvPicPr>
          <p:cNvPr id="271" name="Google Shape;271;p13"/>
          <p:cNvPicPr preferRelativeResize="0"/>
          <p:nvPr/>
        </p:nvPicPr>
        <p:blipFill rotWithShape="1">
          <a:blip r:embed="rId6">
            <a:alphaModFix/>
          </a:blip>
          <a:srcRect/>
          <a:stretch/>
        </p:blipFill>
        <p:spPr>
          <a:xfrm>
            <a:off x="10734473" y="0"/>
            <a:ext cx="1448025" cy="796414"/>
          </a:xfrm>
          <a:prstGeom prst="rect">
            <a:avLst/>
          </a:prstGeom>
          <a:noFill/>
          <a:ln>
            <a:noFill/>
          </a:ln>
        </p:spPr>
      </p:pic>
      <p:sp>
        <p:nvSpPr>
          <p:cNvPr id="272" name="Google Shape;272;p13"/>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276"/>
        <p:cNvGrpSpPr/>
        <p:nvPr/>
      </p:nvGrpSpPr>
      <p:grpSpPr>
        <a:xfrm>
          <a:off x="0" y="0"/>
          <a:ext cx="0" cy="0"/>
          <a:chOff x="0" y="0"/>
          <a:chExt cx="0" cy="0"/>
        </a:xfrm>
      </p:grpSpPr>
      <p:sp>
        <p:nvSpPr>
          <p:cNvPr id="277" name="Google Shape;277;p14"/>
          <p:cNvSpPr txBox="1">
            <a:spLocks noGrp="1"/>
          </p:cNvSpPr>
          <p:nvPr>
            <p:ph type="title"/>
          </p:nvPr>
        </p:nvSpPr>
        <p:spPr>
          <a:xfrm>
            <a:off x="261620" y="146666"/>
            <a:ext cx="9836785" cy="1297305"/>
          </a:xfrm>
          <a:prstGeom prst="rect">
            <a:avLst/>
          </a:prstGeom>
          <a:noFill/>
          <a:ln>
            <a:noFill/>
          </a:ln>
        </p:spPr>
        <p:txBody>
          <a:bodyPr spcFirstLastPara="1" wrap="square" lIns="0" tIns="90800" rIns="0" bIns="0" anchor="t" anchorCtr="0">
            <a:spAutoFit/>
          </a:bodyPr>
          <a:lstStyle/>
          <a:p>
            <a:pPr marL="12700" marR="5080" lvl="0" indent="0" algn="l" rtl="0">
              <a:lnSpc>
                <a:spcPct val="107500"/>
              </a:lnSpc>
              <a:spcBef>
                <a:spcPts val="0"/>
              </a:spcBef>
              <a:spcAft>
                <a:spcPts val="0"/>
              </a:spcAft>
              <a:buSzPts val="1400"/>
              <a:buNone/>
            </a:pPr>
            <a:r>
              <a:rPr lang="en-US" sz="4400" b="0">
                <a:latin typeface="Cambria"/>
                <a:ea typeface="Cambria"/>
                <a:cs typeface="Cambria"/>
                <a:sym typeface="Cambria"/>
              </a:rPr>
              <a:t>Implementing exponentially weighted averages</a:t>
            </a:r>
            <a:endParaRPr sz="4400">
              <a:latin typeface="Cambria"/>
              <a:ea typeface="Cambria"/>
              <a:cs typeface="Cambria"/>
              <a:sym typeface="Cambria"/>
            </a:endParaRPr>
          </a:p>
        </p:txBody>
      </p:sp>
      <p:pic>
        <p:nvPicPr>
          <p:cNvPr id="278" name="Google Shape;278;p14"/>
          <p:cNvPicPr preferRelativeResize="0"/>
          <p:nvPr/>
        </p:nvPicPr>
        <p:blipFill rotWithShape="1">
          <a:blip r:embed="rId3">
            <a:alphaModFix/>
          </a:blip>
          <a:srcRect/>
          <a:stretch/>
        </p:blipFill>
        <p:spPr>
          <a:xfrm>
            <a:off x="3429000" y="1368415"/>
            <a:ext cx="472481" cy="137172"/>
          </a:xfrm>
          <a:prstGeom prst="rect">
            <a:avLst/>
          </a:prstGeom>
          <a:noFill/>
          <a:ln>
            <a:noFill/>
          </a:ln>
        </p:spPr>
      </p:pic>
      <p:pic>
        <p:nvPicPr>
          <p:cNvPr id="279" name="Google Shape;279;p14"/>
          <p:cNvPicPr preferRelativeResize="0"/>
          <p:nvPr/>
        </p:nvPicPr>
        <p:blipFill rotWithShape="1">
          <a:blip r:embed="rId4">
            <a:alphaModFix/>
          </a:blip>
          <a:srcRect/>
          <a:stretch/>
        </p:blipFill>
        <p:spPr>
          <a:xfrm>
            <a:off x="2482325" y="2069975"/>
            <a:ext cx="6365450" cy="4166475"/>
          </a:xfrm>
          <a:prstGeom prst="rect">
            <a:avLst/>
          </a:prstGeom>
          <a:noFill/>
          <a:ln>
            <a:noFill/>
          </a:ln>
        </p:spPr>
      </p:pic>
      <p:pic>
        <p:nvPicPr>
          <p:cNvPr id="280" name="Google Shape;280;p14"/>
          <p:cNvPicPr preferRelativeResize="0"/>
          <p:nvPr/>
        </p:nvPicPr>
        <p:blipFill rotWithShape="1">
          <a:blip r:embed="rId5">
            <a:alphaModFix/>
          </a:blip>
          <a:srcRect/>
          <a:stretch/>
        </p:blipFill>
        <p:spPr>
          <a:xfrm>
            <a:off x="10734473" y="0"/>
            <a:ext cx="1448025" cy="796414"/>
          </a:xfrm>
          <a:prstGeom prst="rect">
            <a:avLst/>
          </a:prstGeom>
          <a:noFill/>
          <a:ln>
            <a:noFill/>
          </a:ln>
        </p:spPr>
      </p:pic>
      <p:sp>
        <p:nvSpPr>
          <p:cNvPr id="281" name="Google Shape;281;p14"/>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49"/>
          <p:cNvSpPr txBox="1"/>
          <p:nvPr/>
        </p:nvSpPr>
        <p:spPr>
          <a:xfrm>
            <a:off x="261620" y="139696"/>
            <a:ext cx="9824085" cy="695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4400" b="0" i="0" u="none" strike="noStrike" cap="none">
                <a:solidFill>
                  <a:srgbClr val="000000"/>
                </a:solidFill>
                <a:latin typeface="Cambria"/>
                <a:ea typeface="Cambria"/>
                <a:cs typeface="Cambria"/>
                <a:sym typeface="Cambria"/>
              </a:rPr>
              <a:t>Exponentially weighted averages</a:t>
            </a:r>
            <a:endParaRPr/>
          </a:p>
        </p:txBody>
      </p:sp>
      <p:sp>
        <p:nvSpPr>
          <p:cNvPr id="287" name="Google Shape;287;p49"/>
          <p:cNvSpPr txBox="1"/>
          <p:nvPr/>
        </p:nvSpPr>
        <p:spPr>
          <a:xfrm>
            <a:off x="261620" y="1362553"/>
            <a:ext cx="11804650" cy="4075475"/>
          </a:xfrm>
          <a:prstGeom prst="rect">
            <a:avLst/>
          </a:prstGeom>
          <a:noFill/>
          <a:ln>
            <a:noFill/>
          </a:ln>
        </p:spPr>
        <p:txBody>
          <a:bodyPr spcFirstLastPara="1" wrap="square" lIns="0" tIns="12700" rIns="0" bIns="0" anchor="t" anchorCtr="0">
            <a:spAutoFit/>
          </a:bodyPr>
          <a:lstStyle/>
          <a:p>
            <a:pPr marL="355600" marR="0" lvl="0" indent="-342900" algn="l" rtl="0">
              <a:lnSpc>
                <a:spcPct val="100000"/>
              </a:lnSpc>
              <a:spcBef>
                <a:spcPts val="0"/>
              </a:spcBef>
              <a:spcAft>
                <a:spcPts val="0"/>
              </a:spcAft>
              <a:buClr>
                <a:srgbClr val="000000"/>
              </a:buClr>
              <a:buSzPts val="3200"/>
              <a:buFont typeface="Arial"/>
              <a:buChar char="•"/>
            </a:pPr>
            <a:r>
              <a:rPr lang="en-US" sz="2400" b="0" i="0" u="none" strike="noStrike" cap="none">
                <a:solidFill>
                  <a:srgbClr val="000000"/>
                </a:solidFill>
                <a:latin typeface="Arial"/>
                <a:ea typeface="Arial"/>
                <a:cs typeface="Arial"/>
                <a:sym typeface="Arial"/>
              </a:rPr>
              <a:t>The intuition behind the EWA algorithm is that it is like computing a moving average of the time series data but with an exponentially decaying weight for each data point. As beta gets closer to 1, the EWA algorithm focuses more on recent data and adapts more slowly to changes in the time series. Conversely, as beta gets smaller, the EWA algorithm focuses more on older data and adapts more quickly to changes in the time series.</a:t>
            </a:r>
            <a:endParaRPr/>
          </a:p>
          <a:p>
            <a:pPr marL="355600" marR="0" lvl="0" indent="-139700" algn="l" rtl="0">
              <a:lnSpc>
                <a:spcPct val="100000"/>
              </a:lnSpc>
              <a:spcBef>
                <a:spcPts val="0"/>
              </a:spcBef>
              <a:spcAft>
                <a:spcPts val="0"/>
              </a:spcAft>
              <a:buClr>
                <a:srgbClr val="000000"/>
              </a:buClr>
              <a:buSzPts val="3200"/>
              <a:buFont typeface="Arial"/>
              <a:buNone/>
            </a:pPr>
            <a:endParaRPr sz="2400" b="0" i="0" u="none" strike="noStrike" cap="none">
              <a:solidFill>
                <a:srgbClr val="000000"/>
              </a:solidFill>
              <a:latin typeface="Arial"/>
              <a:ea typeface="Arial"/>
              <a:cs typeface="Arial"/>
              <a:sym typeface="Arial"/>
            </a:endParaRPr>
          </a:p>
          <a:p>
            <a:pPr marL="355600" marR="0" lvl="0" indent="-342900" algn="l" rtl="0">
              <a:lnSpc>
                <a:spcPct val="100000"/>
              </a:lnSpc>
              <a:spcBef>
                <a:spcPts val="0"/>
              </a:spcBef>
              <a:spcAft>
                <a:spcPts val="0"/>
              </a:spcAft>
              <a:buClr>
                <a:srgbClr val="000000"/>
              </a:buClr>
              <a:buSzPts val="3200"/>
              <a:buFont typeface="Arial"/>
              <a:buChar char="•"/>
            </a:pPr>
            <a:r>
              <a:rPr lang="en-US" sz="2400" b="0" i="0" u="none" strike="noStrike" cap="none">
                <a:solidFill>
                  <a:srgbClr val="000000"/>
                </a:solidFill>
                <a:latin typeface="Arial"/>
                <a:ea typeface="Arial"/>
                <a:cs typeface="Arial"/>
                <a:sym typeface="Arial"/>
              </a:rPr>
              <a:t>One advantage of the EWA algorithm is that it takes up very little memory since only one row number needs to be stored in memory at any given time. This makes it an efficient and simple way to compute averages of time series data, especially when there are a large number of variables to compute averages for.</a:t>
            </a:r>
            <a:endParaRPr/>
          </a:p>
        </p:txBody>
      </p:sp>
      <p:sp>
        <p:nvSpPr>
          <p:cNvPr id="288" name="Google Shape;288;p49"/>
          <p:cNvSpPr/>
          <p:nvPr/>
        </p:nvSpPr>
        <p:spPr>
          <a:xfrm>
            <a:off x="12109504" y="4896172"/>
            <a:ext cx="19685" cy="0"/>
          </a:xfrm>
          <a:custGeom>
            <a:avLst/>
            <a:gdLst/>
            <a:ahLst/>
            <a:cxnLst/>
            <a:rect l="l" t="t" r="r" b="b"/>
            <a:pathLst>
              <a:path w="19684" h="120000" extrusionOk="0">
                <a:moveTo>
                  <a:pt x="19080" y="0"/>
                </a:moveTo>
                <a:lnTo>
                  <a:pt x="6480" y="0"/>
                </a:lnTo>
                <a:lnTo>
                  <a:pt x="0" y="0"/>
                </a:lnTo>
              </a:path>
            </a:pathLst>
          </a:custGeom>
          <a:noFill/>
          <a:ln w="19050" cap="flat" cmpd="sng">
            <a:solidFill>
              <a:srgbClr val="0070C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89" name="Google Shape;289;p49"/>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290" name="Google Shape;290;p49"/>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294"/>
        <p:cNvGrpSpPr/>
        <p:nvPr/>
      </p:nvGrpSpPr>
      <p:grpSpPr>
        <a:xfrm>
          <a:off x="0" y="0"/>
          <a:ext cx="0" cy="0"/>
          <a:chOff x="0" y="0"/>
          <a:chExt cx="0" cy="0"/>
        </a:xfrm>
      </p:grpSpPr>
      <p:sp>
        <p:nvSpPr>
          <p:cNvPr id="295" name="Google Shape;295;p15"/>
          <p:cNvSpPr txBox="1">
            <a:spLocks noGrp="1"/>
          </p:cNvSpPr>
          <p:nvPr>
            <p:ph type="title"/>
          </p:nvPr>
        </p:nvSpPr>
        <p:spPr>
          <a:xfrm>
            <a:off x="1742100" y="1265775"/>
            <a:ext cx="9469800" cy="2040300"/>
          </a:xfrm>
          <a:prstGeom prst="rect">
            <a:avLst/>
          </a:prstGeom>
          <a:noFill/>
          <a:ln>
            <a:noFill/>
          </a:ln>
        </p:spPr>
        <p:txBody>
          <a:bodyPr spcFirstLastPara="1" wrap="square" lIns="0" tIns="110475" rIns="0" bIns="0" anchor="t" anchorCtr="0">
            <a:spAutoFit/>
          </a:bodyPr>
          <a:lstStyle/>
          <a:p>
            <a:pPr marL="5066665" marR="5080" lvl="0" indent="-303530" algn="l" rtl="0">
              <a:lnSpc>
                <a:spcPct val="108833"/>
              </a:lnSpc>
              <a:spcBef>
                <a:spcPts val="0"/>
              </a:spcBef>
              <a:spcAft>
                <a:spcPts val="0"/>
              </a:spcAft>
              <a:buSzPts val="1400"/>
              <a:buNone/>
            </a:pPr>
            <a:r>
              <a:rPr lang="en-US"/>
              <a:t>Optimization Algorithms</a:t>
            </a:r>
            <a:endParaRPr/>
          </a:p>
        </p:txBody>
      </p:sp>
      <p:sp>
        <p:nvSpPr>
          <p:cNvPr id="296" name="Google Shape;296;p15"/>
          <p:cNvSpPr txBox="1"/>
          <p:nvPr/>
        </p:nvSpPr>
        <p:spPr>
          <a:xfrm>
            <a:off x="5015966" y="3636425"/>
            <a:ext cx="6908700" cy="2506500"/>
          </a:xfrm>
          <a:prstGeom prst="rect">
            <a:avLst/>
          </a:prstGeom>
          <a:noFill/>
          <a:ln>
            <a:noFill/>
          </a:ln>
        </p:spPr>
        <p:txBody>
          <a:bodyPr spcFirstLastPara="1" wrap="square" lIns="0" tIns="12700" rIns="0" bIns="0" anchor="t" anchorCtr="0">
            <a:spAutoFit/>
          </a:bodyPr>
          <a:lstStyle/>
          <a:p>
            <a:pPr marL="287020" marR="279400" lvl="0" indent="633" algn="ctr" rtl="0">
              <a:lnSpc>
                <a:spcPct val="100000"/>
              </a:lnSpc>
              <a:spcBef>
                <a:spcPts val="0"/>
              </a:spcBef>
              <a:spcAft>
                <a:spcPts val="0"/>
              </a:spcAft>
              <a:buClr>
                <a:srgbClr val="000000"/>
              </a:buClr>
              <a:buSzPts val="6000"/>
              <a:buFont typeface="Arial"/>
              <a:buNone/>
            </a:pPr>
            <a:r>
              <a:rPr lang="en-US" sz="5400" b="0" i="0" u="none" strike="noStrike" cap="none">
                <a:solidFill>
                  <a:srgbClr val="000000"/>
                </a:solidFill>
                <a:latin typeface="Arial"/>
                <a:ea typeface="Arial"/>
                <a:cs typeface="Arial"/>
                <a:sym typeface="Arial"/>
              </a:rPr>
              <a:t>Bias correction in exponentially</a:t>
            </a:r>
            <a:endParaRPr sz="5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6000"/>
              <a:buFont typeface="Arial"/>
              <a:buNone/>
            </a:pPr>
            <a:r>
              <a:rPr lang="en-US" sz="5400" b="0" i="0" u="none" strike="noStrike" cap="none">
                <a:solidFill>
                  <a:srgbClr val="000000"/>
                </a:solidFill>
                <a:latin typeface="Arial"/>
                <a:ea typeface="Arial"/>
                <a:cs typeface="Arial"/>
                <a:sym typeface="Arial"/>
              </a:rPr>
              <a:t>weighted average</a:t>
            </a:r>
            <a:endParaRPr sz="5400" b="0" i="0" u="none" strike="noStrike" cap="none">
              <a:solidFill>
                <a:srgbClr val="000000"/>
              </a:solidFill>
              <a:latin typeface="Arial"/>
              <a:ea typeface="Arial"/>
              <a:cs typeface="Arial"/>
              <a:sym typeface="Arial"/>
            </a:endParaRPr>
          </a:p>
        </p:txBody>
      </p:sp>
      <p:sp>
        <p:nvSpPr>
          <p:cNvPr id="297" name="Google Shape;297;p15"/>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298" name="Google Shape;298;p15"/>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299" name="Google Shape;299;p15"/>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59"/>
        <p:cNvGrpSpPr/>
        <p:nvPr/>
      </p:nvGrpSpPr>
      <p:grpSpPr>
        <a:xfrm>
          <a:off x="0" y="0"/>
          <a:ext cx="0" cy="0"/>
          <a:chOff x="0" y="0"/>
          <a:chExt cx="0" cy="0"/>
        </a:xfrm>
      </p:grpSpPr>
      <p:sp>
        <p:nvSpPr>
          <p:cNvPr id="60" name="Google Shape;60;p1"/>
          <p:cNvSpPr txBox="1"/>
          <p:nvPr/>
        </p:nvSpPr>
        <p:spPr>
          <a:xfrm>
            <a:off x="261620" y="139696"/>
            <a:ext cx="9824085" cy="695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400"/>
              <a:buFont typeface="Arial"/>
              <a:buNone/>
            </a:pPr>
            <a:r>
              <a:rPr lang="en-US" sz="4400" b="0" i="0" u="none" strike="noStrike" cap="none">
                <a:solidFill>
                  <a:srgbClr val="000000"/>
                </a:solidFill>
                <a:latin typeface="Cambria"/>
                <a:ea typeface="Cambria"/>
                <a:cs typeface="Cambria"/>
                <a:sym typeface="Cambria"/>
              </a:rPr>
              <a:t>Mini-batch gradient descent</a:t>
            </a:r>
            <a:endParaRPr sz="4400" b="0" i="0" u="none" strike="noStrike" cap="none">
              <a:solidFill>
                <a:srgbClr val="000000"/>
              </a:solidFill>
              <a:latin typeface="Cambria"/>
              <a:ea typeface="Cambria"/>
              <a:cs typeface="Cambria"/>
              <a:sym typeface="Cambria"/>
            </a:endParaRPr>
          </a:p>
        </p:txBody>
      </p:sp>
      <p:sp>
        <p:nvSpPr>
          <p:cNvPr id="61" name="Google Shape;61;p1"/>
          <p:cNvSpPr txBox="1"/>
          <p:nvPr/>
        </p:nvSpPr>
        <p:spPr>
          <a:xfrm>
            <a:off x="261620" y="1362553"/>
            <a:ext cx="11804650" cy="4444807"/>
          </a:xfrm>
          <a:prstGeom prst="rect">
            <a:avLst/>
          </a:prstGeom>
          <a:noFill/>
          <a:ln>
            <a:noFill/>
          </a:ln>
        </p:spPr>
        <p:txBody>
          <a:bodyPr spcFirstLastPara="1" wrap="square" lIns="0" tIns="12700" rIns="0" bIns="0" anchor="t" anchorCtr="0">
            <a:spAutoFit/>
          </a:bodyPr>
          <a:lstStyle/>
          <a:p>
            <a:pPr marL="355600" marR="0" lvl="0" indent="-342900" algn="l" rtl="0">
              <a:lnSpc>
                <a:spcPct val="100000"/>
              </a:lnSpc>
              <a:spcBef>
                <a:spcPts val="0"/>
              </a:spcBef>
              <a:spcAft>
                <a:spcPts val="0"/>
              </a:spcAft>
              <a:buClr>
                <a:srgbClr val="000000"/>
              </a:buClr>
              <a:buSzPts val="3200"/>
              <a:buFont typeface="Arial"/>
              <a:buChar char="•"/>
            </a:pPr>
            <a:r>
              <a:rPr lang="en-US" sz="2400" b="0" i="0" u="none" strike="noStrike" cap="none">
                <a:solidFill>
                  <a:srgbClr val="000000"/>
                </a:solidFill>
                <a:latin typeface="Arial"/>
                <a:ea typeface="Arial"/>
                <a:cs typeface="Arial"/>
                <a:sym typeface="Arial"/>
              </a:rPr>
              <a:t>In machine learning, gradient descent is an optimization technique used for computing the model parameters (coefficients and bias) for algorithms like linear regression, logistic regression, neural networks, etc. In this technique, we repeatedly iterate through the training set and update the model parameters in accordance with the gradient of the error with respect to the training set. Depending on the number of training examples considered in updating the model parameters, we have 3-types of gradient descents:</a:t>
            </a:r>
            <a:endParaRPr sz="2400" b="0" i="0" u="none" strike="noStrike" cap="none">
              <a:solidFill>
                <a:srgbClr val="000000"/>
              </a:solidFill>
              <a:latin typeface="Arial"/>
              <a:ea typeface="Arial"/>
              <a:cs typeface="Arial"/>
              <a:sym typeface="Arial"/>
            </a:endParaRPr>
          </a:p>
          <a:p>
            <a:pPr marL="469900" marR="0" lvl="0" indent="-457200" algn="l" rtl="0">
              <a:lnSpc>
                <a:spcPct val="100000"/>
              </a:lnSpc>
              <a:spcBef>
                <a:spcPts val="0"/>
              </a:spcBef>
              <a:spcAft>
                <a:spcPts val="0"/>
              </a:spcAft>
              <a:buClr>
                <a:srgbClr val="000000"/>
              </a:buClr>
              <a:buSzPts val="3200"/>
              <a:buFont typeface="Arial"/>
              <a:buAutoNum type="arabicPeriod"/>
            </a:pPr>
            <a:r>
              <a:rPr lang="en-US" sz="2000" b="1" i="0" u="none" strike="noStrike" cap="none">
                <a:solidFill>
                  <a:srgbClr val="000000"/>
                </a:solidFill>
                <a:latin typeface="Arial"/>
                <a:ea typeface="Arial"/>
                <a:cs typeface="Arial"/>
                <a:sym typeface="Arial"/>
              </a:rPr>
              <a:t>Batch Gradient Descent</a:t>
            </a:r>
            <a:r>
              <a:rPr lang="en-US" sz="2000" b="0" i="0" u="none" strike="noStrike" cap="none">
                <a:solidFill>
                  <a:srgbClr val="000000"/>
                </a:solidFill>
                <a:latin typeface="Arial"/>
                <a:ea typeface="Arial"/>
                <a:cs typeface="Arial"/>
                <a:sym typeface="Arial"/>
              </a:rPr>
              <a:t>: Parameters are updated after computing the gradient of the error with respect to the entire training set</a:t>
            </a:r>
            <a:endParaRPr/>
          </a:p>
          <a:p>
            <a:pPr marL="469900" marR="0" lvl="0" indent="-457200" algn="l" rtl="0">
              <a:lnSpc>
                <a:spcPct val="100000"/>
              </a:lnSpc>
              <a:spcBef>
                <a:spcPts val="0"/>
              </a:spcBef>
              <a:spcAft>
                <a:spcPts val="0"/>
              </a:spcAft>
              <a:buClr>
                <a:srgbClr val="000000"/>
              </a:buClr>
              <a:buSzPts val="3200"/>
              <a:buFont typeface="Arial"/>
              <a:buAutoNum type="arabicPeriod"/>
            </a:pPr>
            <a:r>
              <a:rPr lang="en-US" sz="2000" b="1" i="0" u="none" strike="noStrike" cap="none">
                <a:solidFill>
                  <a:srgbClr val="000000"/>
                </a:solidFill>
                <a:latin typeface="Arial"/>
                <a:ea typeface="Arial"/>
                <a:cs typeface="Arial"/>
                <a:sym typeface="Arial"/>
              </a:rPr>
              <a:t>Stochastic Gradient Descent</a:t>
            </a:r>
            <a:r>
              <a:rPr lang="en-US" sz="2000" b="0" i="0" u="none" strike="noStrike" cap="none">
                <a:solidFill>
                  <a:srgbClr val="000000"/>
                </a:solidFill>
                <a:latin typeface="Arial"/>
                <a:ea typeface="Arial"/>
                <a:cs typeface="Arial"/>
                <a:sym typeface="Arial"/>
              </a:rPr>
              <a:t>: Parameters are updated after computing the gradient of the error with respect to a single training example</a:t>
            </a:r>
            <a:endParaRPr/>
          </a:p>
          <a:p>
            <a:pPr marL="469900" marR="0" lvl="0" indent="-457200" algn="l" rtl="0">
              <a:lnSpc>
                <a:spcPct val="100000"/>
              </a:lnSpc>
              <a:spcBef>
                <a:spcPts val="0"/>
              </a:spcBef>
              <a:spcAft>
                <a:spcPts val="0"/>
              </a:spcAft>
              <a:buClr>
                <a:srgbClr val="000000"/>
              </a:buClr>
              <a:buSzPts val="3200"/>
              <a:buFont typeface="Arial"/>
              <a:buAutoNum type="arabicPeriod"/>
            </a:pPr>
            <a:r>
              <a:rPr lang="en-US" sz="2000" b="1" i="0" u="none" strike="noStrike" cap="none">
                <a:solidFill>
                  <a:srgbClr val="000000"/>
                </a:solidFill>
                <a:latin typeface="Arial"/>
                <a:ea typeface="Arial"/>
                <a:cs typeface="Arial"/>
                <a:sym typeface="Arial"/>
              </a:rPr>
              <a:t>Mini-Batch Gradient Descent</a:t>
            </a:r>
            <a:r>
              <a:rPr lang="en-US" sz="2000" b="0" i="0" u="none" strike="noStrike" cap="none">
                <a:solidFill>
                  <a:srgbClr val="000000"/>
                </a:solidFill>
                <a:latin typeface="Arial"/>
                <a:ea typeface="Arial"/>
                <a:cs typeface="Arial"/>
                <a:sym typeface="Arial"/>
              </a:rPr>
              <a:t>: Parameters are updated after computing the gradient of  the error with respect to a subset of the training set</a:t>
            </a:r>
            <a:endParaRPr/>
          </a:p>
        </p:txBody>
      </p:sp>
      <p:sp>
        <p:nvSpPr>
          <p:cNvPr id="62" name="Google Shape;62;p1"/>
          <p:cNvSpPr/>
          <p:nvPr/>
        </p:nvSpPr>
        <p:spPr>
          <a:xfrm>
            <a:off x="12109504" y="4896172"/>
            <a:ext cx="19685" cy="0"/>
          </a:xfrm>
          <a:custGeom>
            <a:avLst/>
            <a:gdLst/>
            <a:ahLst/>
            <a:cxnLst/>
            <a:rect l="l" t="t" r="r" b="b"/>
            <a:pathLst>
              <a:path w="19684" h="120000" extrusionOk="0">
                <a:moveTo>
                  <a:pt x="19080" y="0"/>
                </a:moveTo>
                <a:lnTo>
                  <a:pt x="6480" y="0"/>
                </a:lnTo>
                <a:lnTo>
                  <a:pt x="0" y="0"/>
                </a:lnTo>
              </a:path>
            </a:pathLst>
          </a:custGeom>
          <a:noFill/>
          <a:ln w="19050" cap="flat" cmpd="sng">
            <a:solidFill>
              <a:srgbClr val="0070C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63" name="Google Shape;63;p1"/>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64" name="Google Shape;64;p1"/>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03"/>
        <p:cNvGrpSpPr/>
        <p:nvPr/>
      </p:nvGrpSpPr>
      <p:grpSpPr>
        <a:xfrm>
          <a:off x="0" y="0"/>
          <a:ext cx="0" cy="0"/>
          <a:chOff x="0" y="0"/>
          <a:chExt cx="0" cy="0"/>
        </a:xfrm>
      </p:grpSpPr>
      <p:sp>
        <p:nvSpPr>
          <p:cNvPr id="304" name="Google Shape;304;p50"/>
          <p:cNvSpPr txBox="1"/>
          <p:nvPr/>
        </p:nvSpPr>
        <p:spPr>
          <a:xfrm>
            <a:off x="261620" y="139696"/>
            <a:ext cx="10472854" cy="1367041"/>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4400" b="0" i="0" u="none" strike="noStrike" cap="none">
                <a:solidFill>
                  <a:srgbClr val="000000"/>
                </a:solidFill>
                <a:latin typeface="Arial"/>
                <a:ea typeface="Arial"/>
                <a:cs typeface="Arial"/>
                <a:sym typeface="Arial"/>
              </a:rPr>
              <a:t>Bias correction in exponentially</a:t>
            </a:r>
            <a:endParaRPr/>
          </a:p>
          <a:p>
            <a:pPr marL="12700" marR="0" lvl="0" indent="0" algn="l" rtl="0">
              <a:lnSpc>
                <a:spcPct val="100000"/>
              </a:lnSpc>
              <a:spcBef>
                <a:spcPts val="0"/>
              </a:spcBef>
              <a:spcAft>
                <a:spcPts val="0"/>
              </a:spcAft>
              <a:buNone/>
            </a:pPr>
            <a:r>
              <a:rPr lang="en-US" sz="4400" b="0" i="0" u="none" strike="noStrike" cap="none">
                <a:solidFill>
                  <a:srgbClr val="000000"/>
                </a:solidFill>
                <a:latin typeface="Arial"/>
                <a:ea typeface="Arial"/>
                <a:cs typeface="Arial"/>
                <a:sym typeface="Arial"/>
              </a:rPr>
              <a:t>weighted average</a:t>
            </a:r>
            <a:endParaRPr/>
          </a:p>
        </p:txBody>
      </p:sp>
      <p:sp>
        <p:nvSpPr>
          <p:cNvPr id="305" name="Google Shape;305;p50"/>
          <p:cNvSpPr txBox="1"/>
          <p:nvPr/>
        </p:nvSpPr>
        <p:spPr>
          <a:xfrm>
            <a:off x="261620" y="1793376"/>
            <a:ext cx="11804650" cy="4075475"/>
          </a:xfrm>
          <a:prstGeom prst="rect">
            <a:avLst/>
          </a:prstGeom>
          <a:noFill/>
          <a:ln>
            <a:noFill/>
          </a:ln>
        </p:spPr>
        <p:txBody>
          <a:bodyPr spcFirstLastPara="1" wrap="square" lIns="0" tIns="12700" rIns="0" bIns="0" anchor="t" anchorCtr="0">
            <a:spAutoFit/>
          </a:bodyPr>
          <a:lstStyle/>
          <a:p>
            <a:pPr marL="355600" marR="0" lvl="0" indent="-342900" algn="l" rtl="0">
              <a:lnSpc>
                <a:spcPct val="100000"/>
              </a:lnSpc>
              <a:spcBef>
                <a:spcPts val="0"/>
              </a:spcBef>
              <a:spcAft>
                <a:spcPts val="0"/>
              </a:spcAft>
              <a:buClr>
                <a:srgbClr val="000000"/>
              </a:buClr>
              <a:buSzPts val="3200"/>
              <a:buFont typeface="Arial"/>
              <a:buChar char="•"/>
            </a:pPr>
            <a:r>
              <a:rPr lang="en-US" sz="2400" b="0" i="0" u="none" strike="noStrike" cap="none">
                <a:solidFill>
                  <a:srgbClr val="000000"/>
                </a:solidFill>
                <a:latin typeface="Arial"/>
                <a:ea typeface="Arial"/>
                <a:cs typeface="Arial"/>
                <a:sym typeface="Arial"/>
              </a:rPr>
              <a:t>Exponentially weighted moving averages are a key component of several optimization algorithms used in training neural networks. As discussed in the previous video, the basic idea is to calculate an exponentially weighted average of a parameter by giving more weight to recent values and less weight to older values. This can be useful in smoothing noisy data and tracking trends.</a:t>
            </a:r>
            <a:endParaRPr/>
          </a:p>
          <a:p>
            <a:pPr marL="355600" marR="0" lvl="0" indent="-139700" algn="l" rtl="0">
              <a:lnSpc>
                <a:spcPct val="100000"/>
              </a:lnSpc>
              <a:spcBef>
                <a:spcPts val="0"/>
              </a:spcBef>
              <a:spcAft>
                <a:spcPts val="0"/>
              </a:spcAft>
              <a:buClr>
                <a:srgbClr val="000000"/>
              </a:buClr>
              <a:buSzPts val="3200"/>
              <a:buFont typeface="Arial"/>
              <a:buNone/>
            </a:pPr>
            <a:endParaRPr sz="2400" b="0" i="0" u="none" strike="noStrike" cap="none">
              <a:solidFill>
                <a:srgbClr val="000000"/>
              </a:solidFill>
              <a:latin typeface="Arial"/>
              <a:ea typeface="Arial"/>
              <a:cs typeface="Arial"/>
              <a:sym typeface="Arial"/>
            </a:endParaRPr>
          </a:p>
          <a:p>
            <a:pPr marL="355600" marR="0" lvl="0" indent="-342900" algn="l" rtl="0">
              <a:lnSpc>
                <a:spcPct val="100000"/>
              </a:lnSpc>
              <a:spcBef>
                <a:spcPts val="0"/>
              </a:spcBef>
              <a:spcAft>
                <a:spcPts val="0"/>
              </a:spcAft>
              <a:buClr>
                <a:srgbClr val="000000"/>
              </a:buClr>
              <a:buSzPts val="3200"/>
              <a:buFont typeface="Arial"/>
              <a:buChar char="•"/>
            </a:pPr>
            <a:r>
              <a:rPr lang="en-US" sz="2400" b="0" i="0" u="none" strike="noStrike" cap="none">
                <a:solidFill>
                  <a:srgbClr val="000000"/>
                </a:solidFill>
                <a:latin typeface="Arial"/>
                <a:ea typeface="Arial"/>
                <a:cs typeface="Arial"/>
                <a:sym typeface="Arial"/>
              </a:rPr>
              <a:t>However, when implementing this algorithm, there is a technical detail called bias correction that can make the computation of these averages more accurate, especially during the initial phase of learning. When implementing a moving average, we typically initialize it with V</a:t>
            </a:r>
            <a:r>
              <a:rPr lang="en-US" sz="2400" b="0" i="0" u="none" strike="noStrike" cap="none" baseline="-25000">
                <a:solidFill>
                  <a:srgbClr val="000000"/>
                </a:solidFill>
                <a:latin typeface="Arial"/>
                <a:ea typeface="Arial"/>
                <a:cs typeface="Arial"/>
                <a:sym typeface="Arial"/>
              </a:rPr>
              <a:t>0</a:t>
            </a:r>
            <a:r>
              <a:rPr lang="en-US" sz="2400" b="0" i="0" u="none" strike="noStrike" cap="none">
                <a:solidFill>
                  <a:srgbClr val="000000"/>
                </a:solidFill>
                <a:latin typeface="Arial"/>
                <a:ea typeface="Arial"/>
                <a:cs typeface="Arial"/>
                <a:sym typeface="Arial"/>
              </a:rPr>
              <a:t> equals 0, and then calculate V</a:t>
            </a:r>
            <a:r>
              <a:rPr lang="en-US" sz="2400" b="0" i="0" u="none" strike="noStrike" cap="none" baseline="-25000">
                <a:solidFill>
                  <a:srgbClr val="000000"/>
                </a:solidFill>
                <a:latin typeface="Arial"/>
                <a:ea typeface="Arial"/>
                <a:cs typeface="Arial"/>
                <a:sym typeface="Arial"/>
              </a:rPr>
              <a:t>t</a:t>
            </a:r>
            <a:r>
              <a:rPr lang="en-US" sz="2400" b="0" i="0" u="none" strike="noStrike" cap="none">
                <a:solidFill>
                  <a:srgbClr val="000000"/>
                </a:solidFill>
                <a:latin typeface="Arial"/>
                <a:ea typeface="Arial"/>
                <a:cs typeface="Arial"/>
                <a:sym typeface="Arial"/>
              </a:rPr>
              <a:t> using the formula: </a:t>
            </a:r>
            <a:endParaRPr/>
          </a:p>
          <a:p>
            <a:pPr marL="12700" marR="0" lvl="0" indent="0" algn="l"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	V</a:t>
            </a:r>
            <a:r>
              <a:rPr lang="en-US" sz="2400" b="1" i="0" u="none" strike="noStrike" cap="none" baseline="-25000">
                <a:solidFill>
                  <a:srgbClr val="000000"/>
                </a:solidFill>
                <a:latin typeface="Arial"/>
                <a:ea typeface="Arial"/>
                <a:cs typeface="Arial"/>
                <a:sym typeface="Arial"/>
              </a:rPr>
              <a:t>t</a:t>
            </a:r>
            <a:r>
              <a:rPr lang="en-US" sz="2400" b="1" i="0" u="none" strike="noStrike" cap="none">
                <a:solidFill>
                  <a:srgbClr val="000000"/>
                </a:solidFill>
                <a:latin typeface="Arial"/>
                <a:ea typeface="Arial"/>
                <a:cs typeface="Arial"/>
                <a:sym typeface="Arial"/>
              </a:rPr>
              <a:t> = βV</a:t>
            </a:r>
            <a:r>
              <a:rPr lang="en-US" sz="2400" b="1" i="0" u="none" strike="noStrike" cap="none" baseline="-25000">
                <a:solidFill>
                  <a:srgbClr val="000000"/>
                </a:solidFill>
                <a:latin typeface="Arial"/>
                <a:ea typeface="Arial"/>
                <a:cs typeface="Arial"/>
                <a:sym typeface="Arial"/>
              </a:rPr>
              <a:t>t-1</a:t>
            </a:r>
            <a:r>
              <a:rPr lang="en-US" sz="2400" b="1" i="0" u="none" strike="noStrike" cap="none">
                <a:solidFill>
                  <a:srgbClr val="000000"/>
                </a:solidFill>
                <a:latin typeface="Arial"/>
                <a:ea typeface="Arial"/>
                <a:cs typeface="Arial"/>
                <a:sym typeface="Arial"/>
              </a:rPr>
              <a:t> + (1-β)θ</a:t>
            </a:r>
            <a:r>
              <a:rPr lang="en-US" sz="2400" b="1" i="0" u="none" strike="noStrike" cap="none" baseline="-25000">
                <a:solidFill>
                  <a:srgbClr val="000000"/>
                </a:solidFill>
                <a:latin typeface="Arial"/>
                <a:ea typeface="Arial"/>
                <a:cs typeface="Arial"/>
                <a:sym typeface="Arial"/>
              </a:rPr>
              <a:t>t</a:t>
            </a:r>
            <a:endParaRPr sz="2400" b="1" i="0" u="none" strike="noStrike" cap="none">
              <a:solidFill>
                <a:srgbClr val="000000"/>
              </a:solidFill>
              <a:latin typeface="Arial"/>
              <a:ea typeface="Arial"/>
              <a:cs typeface="Arial"/>
              <a:sym typeface="Arial"/>
            </a:endParaRPr>
          </a:p>
        </p:txBody>
      </p:sp>
      <p:sp>
        <p:nvSpPr>
          <p:cNvPr id="306" name="Google Shape;306;p50"/>
          <p:cNvSpPr/>
          <p:nvPr/>
        </p:nvSpPr>
        <p:spPr>
          <a:xfrm>
            <a:off x="12109504" y="4896172"/>
            <a:ext cx="19685" cy="0"/>
          </a:xfrm>
          <a:custGeom>
            <a:avLst/>
            <a:gdLst/>
            <a:ahLst/>
            <a:cxnLst/>
            <a:rect l="l" t="t" r="r" b="b"/>
            <a:pathLst>
              <a:path w="19684" h="120000" extrusionOk="0">
                <a:moveTo>
                  <a:pt x="19080" y="0"/>
                </a:moveTo>
                <a:lnTo>
                  <a:pt x="6480" y="0"/>
                </a:lnTo>
                <a:lnTo>
                  <a:pt x="0" y="0"/>
                </a:lnTo>
              </a:path>
            </a:pathLst>
          </a:custGeom>
          <a:noFill/>
          <a:ln w="19050" cap="flat" cmpd="sng">
            <a:solidFill>
              <a:srgbClr val="0070C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07" name="Google Shape;307;p50"/>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08" name="Google Shape;308;p50"/>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312"/>
        <p:cNvGrpSpPr/>
        <p:nvPr/>
      </p:nvGrpSpPr>
      <p:grpSpPr>
        <a:xfrm>
          <a:off x="0" y="0"/>
          <a:ext cx="0" cy="0"/>
          <a:chOff x="0" y="0"/>
          <a:chExt cx="0" cy="0"/>
        </a:xfrm>
      </p:grpSpPr>
      <p:sp>
        <p:nvSpPr>
          <p:cNvPr id="313" name="Google Shape;313;p51"/>
          <p:cNvSpPr txBox="1"/>
          <p:nvPr/>
        </p:nvSpPr>
        <p:spPr>
          <a:xfrm>
            <a:off x="261620" y="139696"/>
            <a:ext cx="10472854" cy="1367041"/>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4400" b="0" i="0" u="none" strike="noStrike" cap="none">
                <a:solidFill>
                  <a:srgbClr val="000000"/>
                </a:solidFill>
                <a:latin typeface="Arial"/>
                <a:ea typeface="Arial"/>
                <a:cs typeface="Arial"/>
                <a:sym typeface="Arial"/>
              </a:rPr>
              <a:t>Bias correction in exponentially</a:t>
            </a:r>
            <a:endParaRPr/>
          </a:p>
          <a:p>
            <a:pPr marL="12700" marR="0" lvl="0" indent="0" algn="l" rtl="0">
              <a:lnSpc>
                <a:spcPct val="100000"/>
              </a:lnSpc>
              <a:spcBef>
                <a:spcPts val="0"/>
              </a:spcBef>
              <a:spcAft>
                <a:spcPts val="0"/>
              </a:spcAft>
              <a:buNone/>
            </a:pPr>
            <a:r>
              <a:rPr lang="en-US" sz="4400" b="0" i="0" u="none" strike="noStrike" cap="none">
                <a:solidFill>
                  <a:srgbClr val="000000"/>
                </a:solidFill>
                <a:latin typeface="Arial"/>
                <a:ea typeface="Arial"/>
                <a:cs typeface="Arial"/>
                <a:sym typeface="Arial"/>
              </a:rPr>
              <a:t>weighted average</a:t>
            </a:r>
            <a:endParaRPr/>
          </a:p>
        </p:txBody>
      </p:sp>
      <p:sp>
        <p:nvSpPr>
          <p:cNvPr id="314" name="Google Shape;314;p51"/>
          <p:cNvSpPr txBox="1"/>
          <p:nvPr/>
        </p:nvSpPr>
        <p:spPr>
          <a:xfrm>
            <a:off x="261620" y="1793376"/>
            <a:ext cx="11804650" cy="3706143"/>
          </a:xfrm>
          <a:prstGeom prst="rect">
            <a:avLst/>
          </a:prstGeom>
          <a:noFill/>
          <a:ln>
            <a:noFill/>
          </a:ln>
        </p:spPr>
        <p:txBody>
          <a:bodyPr spcFirstLastPara="1" wrap="square" lIns="0" tIns="12700" rIns="0" bIns="0" anchor="t" anchorCtr="0">
            <a:spAutoFit/>
          </a:bodyPr>
          <a:lstStyle/>
          <a:p>
            <a:pPr marL="355600" marR="0" lvl="0" indent="-342900" algn="l" rtl="0">
              <a:lnSpc>
                <a:spcPct val="100000"/>
              </a:lnSpc>
              <a:spcBef>
                <a:spcPts val="0"/>
              </a:spcBef>
              <a:spcAft>
                <a:spcPts val="0"/>
              </a:spcAft>
              <a:buClr>
                <a:srgbClr val="000000"/>
              </a:buClr>
              <a:buSzPts val="3200"/>
              <a:buFont typeface="Arial"/>
              <a:buChar char="•"/>
            </a:pPr>
            <a:r>
              <a:rPr lang="en-US" sz="2400" b="0" i="0" u="none" strike="noStrike" cap="none">
                <a:solidFill>
                  <a:srgbClr val="000000"/>
                </a:solidFill>
                <a:latin typeface="Arial"/>
                <a:ea typeface="Arial"/>
                <a:cs typeface="Arial"/>
                <a:sym typeface="Arial"/>
              </a:rPr>
              <a:t>But when we calculate V</a:t>
            </a:r>
            <a:r>
              <a:rPr lang="en-US" sz="2400" b="0" i="0" u="none" strike="noStrike" cap="none" baseline="-25000">
                <a:solidFill>
                  <a:srgbClr val="000000"/>
                </a:solidFill>
                <a:latin typeface="Arial"/>
                <a:ea typeface="Arial"/>
                <a:cs typeface="Arial"/>
                <a:sym typeface="Arial"/>
              </a:rPr>
              <a:t>t</a:t>
            </a:r>
            <a:r>
              <a:rPr lang="en-US" sz="2400" b="0" i="0" u="none" strike="noStrike" cap="none">
                <a:solidFill>
                  <a:srgbClr val="000000"/>
                </a:solidFill>
                <a:latin typeface="Arial"/>
                <a:ea typeface="Arial"/>
                <a:cs typeface="Arial"/>
                <a:sym typeface="Arial"/>
              </a:rPr>
              <a:t> using this formula, it can result in a bias towards lower values, especially during the initial phase of learning. This is because the first few values of V</a:t>
            </a:r>
            <a:r>
              <a:rPr lang="en-US" sz="2400" b="0" i="0" u="none" strike="noStrike" cap="none" baseline="-25000">
                <a:solidFill>
                  <a:srgbClr val="000000"/>
                </a:solidFill>
                <a:latin typeface="Arial"/>
                <a:ea typeface="Arial"/>
                <a:cs typeface="Arial"/>
                <a:sym typeface="Arial"/>
              </a:rPr>
              <a:t>t</a:t>
            </a:r>
            <a:r>
              <a:rPr lang="en-US" sz="2400" b="0" i="0" u="none" strike="noStrike" cap="none">
                <a:solidFill>
                  <a:srgbClr val="000000"/>
                </a:solidFill>
                <a:latin typeface="Arial"/>
                <a:ea typeface="Arial"/>
                <a:cs typeface="Arial"/>
                <a:sym typeface="Arial"/>
              </a:rPr>
              <a:t> are calculated using a small number of </a:t>
            </a:r>
            <a:r>
              <a:rPr lang="en-US" sz="2400" b="1" i="0" u="none" strike="noStrike" cap="none">
                <a:solidFill>
                  <a:srgbClr val="000000"/>
                </a:solidFill>
                <a:latin typeface="Arial"/>
                <a:ea typeface="Arial"/>
                <a:cs typeface="Arial"/>
                <a:sym typeface="Arial"/>
              </a:rPr>
              <a:t>θ</a:t>
            </a:r>
            <a:r>
              <a:rPr lang="en-US" sz="2400" b="1" i="0" u="none" strike="noStrike" cap="none" baseline="-25000">
                <a:solidFill>
                  <a:srgbClr val="000000"/>
                </a:solidFill>
                <a:latin typeface="Arial"/>
                <a:ea typeface="Arial"/>
                <a:cs typeface="Arial"/>
                <a:sym typeface="Arial"/>
              </a:rPr>
              <a:t>t</a:t>
            </a:r>
            <a:r>
              <a:rPr lang="en-US" sz="2400" b="1" i="0" u="none" strike="noStrike" cap="none">
                <a:solidFill>
                  <a:srgbClr val="000000"/>
                </a:solidFill>
                <a:latin typeface="Arial"/>
                <a:ea typeface="Arial"/>
                <a:cs typeface="Arial"/>
                <a:sym typeface="Arial"/>
              </a:rPr>
              <a:t> </a:t>
            </a:r>
            <a:r>
              <a:rPr lang="en-US" sz="2400" b="0" i="0" u="none" strike="noStrike" cap="none">
                <a:solidFill>
                  <a:srgbClr val="000000"/>
                </a:solidFill>
                <a:latin typeface="Arial"/>
                <a:ea typeface="Arial"/>
                <a:cs typeface="Arial"/>
                <a:sym typeface="Arial"/>
              </a:rPr>
              <a:t>values, which can cause the moving average to underestimate the true value of the parameter.</a:t>
            </a:r>
            <a:endParaRPr/>
          </a:p>
          <a:p>
            <a:pPr marL="355600" marR="0" lvl="0" indent="-139700" algn="l" rtl="0">
              <a:lnSpc>
                <a:spcPct val="100000"/>
              </a:lnSpc>
              <a:spcBef>
                <a:spcPts val="0"/>
              </a:spcBef>
              <a:spcAft>
                <a:spcPts val="0"/>
              </a:spcAft>
              <a:buClr>
                <a:srgbClr val="000000"/>
              </a:buClr>
              <a:buSzPts val="3200"/>
              <a:buFont typeface="Arial"/>
              <a:buNone/>
            </a:pPr>
            <a:endParaRPr sz="2400" b="0" i="0" u="none" strike="noStrike" cap="none">
              <a:solidFill>
                <a:srgbClr val="000000"/>
              </a:solidFill>
              <a:latin typeface="Arial"/>
              <a:ea typeface="Arial"/>
              <a:cs typeface="Arial"/>
              <a:sym typeface="Arial"/>
            </a:endParaRPr>
          </a:p>
          <a:p>
            <a:pPr marL="355600" marR="0" lvl="0" indent="-342900" algn="l" rtl="0">
              <a:lnSpc>
                <a:spcPct val="100000"/>
              </a:lnSpc>
              <a:spcBef>
                <a:spcPts val="0"/>
              </a:spcBef>
              <a:spcAft>
                <a:spcPts val="0"/>
              </a:spcAft>
              <a:buClr>
                <a:srgbClr val="000000"/>
              </a:buClr>
              <a:buSzPts val="3200"/>
              <a:buFont typeface="Arial"/>
              <a:buChar char="•"/>
            </a:pPr>
            <a:r>
              <a:rPr lang="en-US" sz="2400" b="0" i="0" u="none" strike="noStrike" cap="none">
                <a:solidFill>
                  <a:srgbClr val="000000"/>
                </a:solidFill>
                <a:latin typeface="Arial"/>
                <a:ea typeface="Arial"/>
                <a:cs typeface="Arial"/>
                <a:sym typeface="Arial"/>
              </a:rPr>
              <a:t>To correct for this bias, we can modify the estimate of V</a:t>
            </a:r>
            <a:r>
              <a:rPr lang="en-US" sz="2400" b="0" i="0" u="none" strike="noStrike" cap="none" baseline="-25000">
                <a:solidFill>
                  <a:srgbClr val="000000"/>
                </a:solidFill>
                <a:latin typeface="Arial"/>
                <a:ea typeface="Arial"/>
                <a:cs typeface="Arial"/>
                <a:sym typeface="Arial"/>
              </a:rPr>
              <a:t>t</a:t>
            </a:r>
            <a:r>
              <a:rPr lang="en-US" sz="2400" b="0" i="0" u="none" strike="noStrike" cap="none">
                <a:solidFill>
                  <a:srgbClr val="000000"/>
                </a:solidFill>
                <a:latin typeface="Arial"/>
                <a:ea typeface="Arial"/>
                <a:cs typeface="Arial"/>
                <a:sym typeface="Arial"/>
              </a:rPr>
              <a:t> by dividing it by a correction factor, which is </a:t>
            </a:r>
            <a:r>
              <a:rPr lang="en-US" sz="2400" b="1" i="0" u="none" strike="noStrike" cap="none">
                <a:solidFill>
                  <a:srgbClr val="000000"/>
                </a:solidFill>
                <a:latin typeface="Arial"/>
                <a:ea typeface="Arial"/>
                <a:cs typeface="Arial"/>
                <a:sym typeface="Arial"/>
              </a:rPr>
              <a:t>1-β</a:t>
            </a:r>
            <a:r>
              <a:rPr lang="en-US" sz="2400" b="0" i="0" u="none" strike="noStrike" cap="none" baseline="30000">
                <a:solidFill>
                  <a:srgbClr val="000000"/>
                </a:solidFill>
                <a:latin typeface="Arial"/>
                <a:ea typeface="Arial"/>
                <a:cs typeface="Arial"/>
                <a:sym typeface="Arial"/>
              </a:rPr>
              <a:t>t</a:t>
            </a:r>
            <a:r>
              <a:rPr lang="en-US" sz="2400" b="0" i="0" u="none" strike="noStrike" cap="none">
                <a:solidFill>
                  <a:srgbClr val="000000"/>
                </a:solidFill>
                <a:latin typeface="Arial"/>
                <a:ea typeface="Arial"/>
                <a:cs typeface="Arial"/>
                <a:sym typeface="Arial"/>
              </a:rPr>
              <a:t>. This correction factor ensures that the estimate is normalized and takes into account the fact that we are using a smaller number of </a:t>
            </a:r>
            <a:r>
              <a:rPr lang="en-US" sz="2400" b="1" i="0" u="none" strike="noStrike" cap="none">
                <a:solidFill>
                  <a:srgbClr val="000000"/>
                </a:solidFill>
                <a:latin typeface="Arial"/>
                <a:ea typeface="Arial"/>
                <a:cs typeface="Arial"/>
                <a:sym typeface="Arial"/>
              </a:rPr>
              <a:t>θ</a:t>
            </a:r>
            <a:r>
              <a:rPr lang="en-US" sz="2400" b="1" i="0" u="none" strike="noStrike" cap="none" baseline="-25000">
                <a:solidFill>
                  <a:srgbClr val="000000"/>
                </a:solidFill>
                <a:latin typeface="Arial"/>
                <a:ea typeface="Arial"/>
                <a:cs typeface="Arial"/>
                <a:sym typeface="Arial"/>
              </a:rPr>
              <a:t>t</a:t>
            </a:r>
            <a:r>
              <a:rPr lang="en-US" sz="2400" b="0" i="0" u="none" strike="noStrike" cap="none">
                <a:solidFill>
                  <a:srgbClr val="000000"/>
                </a:solidFill>
                <a:latin typeface="Arial"/>
                <a:ea typeface="Arial"/>
                <a:cs typeface="Arial"/>
                <a:sym typeface="Arial"/>
              </a:rPr>
              <a:t> values during the initial phase of learning. By doing this, we can obtain a more accurate estimate of the parameter during the initial phase of learning.</a:t>
            </a:r>
            <a:endParaRPr/>
          </a:p>
        </p:txBody>
      </p:sp>
      <p:sp>
        <p:nvSpPr>
          <p:cNvPr id="315" name="Google Shape;315;p51"/>
          <p:cNvSpPr/>
          <p:nvPr/>
        </p:nvSpPr>
        <p:spPr>
          <a:xfrm>
            <a:off x="12109504" y="4896172"/>
            <a:ext cx="19685" cy="0"/>
          </a:xfrm>
          <a:custGeom>
            <a:avLst/>
            <a:gdLst/>
            <a:ahLst/>
            <a:cxnLst/>
            <a:rect l="l" t="t" r="r" b="b"/>
            <a:pathLst>
              <a:path w="19684" h="120000" extrusionOk="0">
                <a:moveTo>
                  <a:pt x="19080" y="0"/>
                </a:moveTo>
                <a:lnTo>
                  <a:pt x="6480" y="0"/>
                </a:lnTo>
                <a:lnTo>
                  <a:pt x="0" y="0"/>
                </a:lnTo>
              </a:path>
            </a:pathLst>
          </a:custGeom>
          <a:noFill/>
          <a:ln w="19050" cap="flat" cmpd="sng">
            <a:solidFill>
              <a:srgbClr val="0070C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16" name="Google Shape;316;p51"/>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17" name="Google Shape;317;p51"/>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321"/>
        <p:cNvGrpSpPr/>
        <p:nvPr/>
      </p:nvGrpSpPr>
      <p:grpSpPr>
        <a:xfrm>
          <a:off x="0" y="0"/>
          <a:ext cx="0" cy="0"/>
          <a:chOff x="0" y="0"/>
          <a:chExt cx="0" cy="0"/>
        </a:xfrm>
      </p:grpSpPr>
      <p:sp>
        <p:nvSpPr>
          <p:cNvPr id="322" name="Google Shape;322;p52"/>
          <p:cNvSpPr txBox="1"/>
          <p:nvPr/>
        </p:nvSpPr>
        <p:spPr>
          <a:xfrm>
            <a:off x="261620" y="139696"/>
            <a:ext cx="10472854" cy="1367041"/>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4400" b="0" i="0" u="none" strike="noStrike" cap="none">
                <a:solidFill>
                  <a:srgbClr val="000000"/>
                </a:solidFill>
                <a:latin typeface="Arial"/>
                <a:ea typeface="Arial"/>
                <a:cs typeface="Arial"/>
                <a:sym typeface="Arial"/>
              </a:rPr>
              <a:t>Bias correction in exponentially</a:t>
            </a:r>
            <a:endParaRPr/>
          </a:p>
          <a:p>
            <a:pPr marL="12700" marR="0" lvl="0" indent="0" algn="l" rtl="0">
              <a:lnSpc>
                <a:spcPct val="100000"/>
              </a:lnSpc>
              <a:spcBef>
                <a:spcPts val="0"/>
              </a:spcBef>
              <a:spcAft>
                <a:spcPts val="0"/>
              </a:spcAft>
              <a:buNone/>
            </a:pPr>
            <a:r>
              <a:rPr lang="en-US" sz="4400" b="0" i="0" u="none" strike="noStrike" cap="none">
                <a:solidFill>
                  <a:srgbClr val="000000"/>
                </a:solidFill>
                <a:latin typeface="Arial"/>
                <a:ea typeface="Arial"/>
                <a:cs typeface="Arial"/>
                <a:sym typeface="Arial"/>
              </a:rPr>
              <a:t>weighted average</a:t>
            </a:r>
            <a:endParaRPr/>
          </a:p>
        </p:txBody>
      </p:sp>
      <p:sp>
        <p:nvSpPr>
          <p:cNvPr id="323" name="Google Shape;323;p52"/>
          <p:cNvSpPr txBox="1"/>
          <p:nvPr/>
        </p:nvSpPr>
        <p:spPr>
          <a:xfrm>
            <a:off x="261620" y="1793376"/>
            <a:ext cx="11804650" cy="3706143"/>
          </a:xfrm>
          <a:prstGeom prst="rect">
            <a:avLst/>
          </a:prstGeom>
          <a:noFill/>
          <a:ln>
            <a:noFill/>
          </a:ln>
        </p:spPr>
        <p:txBody>
          <a:bodyPr spcFirstLastPara="1" wrap="square" lIns="0" tIns="12700" rIns="0" bIns="0" anchor="t" anchorCtr="0">
            <a:spAutoFit/>
          </a:bodyPr>
          <a:lstStyle/>
          <a:p>
            <a:pPr marL="355600" marR="0" lvl="0" indent="-342900" algn="l" rtl="0">
              <a:lnSpc>
                <a:spcPct val="100000"/>
              </a:lnSpc>
              <a:spcBef>
                <a:spcPts val="0"/>
              </a:spcBef>
              <a:spcAft>
                <a:spcPts val="0"/>
              </a:spcAft>
              <a:buClr>
                <a:srgbClr val="000000"/>
              </a:buClr>
              <a:buSzPts val="3200"/>
              <a:buFont typeface="Arial"/>
              <a:buChar char="•"/>
            </a:pPr>
            <a:r>
              <a:rPr lang="en-US" sz="2400" b="0" i="0" u="none" strike="noStrike" cap="none">
                <a:solidFill>
                  <a:srgbClr val="000000"/>
                </a:solidFill>
                <a:latin typeface="Arial"/>
                <a:ea typeface="Arial"/>
                <a:cs typeface="Arial"/>
                <a:sym typeface="Arial"/>
              </a:rPr>
              <a:t>In practice, bias correction is not always used in machine learning because it can be computationally expensive and most people are willing to tolerate some bias during the initial phase of learning. However, if accuracy is important during the initial phase of learning, then bias correction can be a useful tool.</a:t>
            </a:r>
            <a:endParaRPr/>
          </a:p>
          <a:p>
            <a:pPr marL="355600" marR="0" lvl="0" indent="-139700" algn="l" rtl="0">
              <a:lnSpc>
                <a:spcPct val="100000"/>
              </a:lnSpc>
              <a:spcBef>
                <a:spcPts val="0"/>
              </a:spcBef>
              <a:spcAft>
                <a:spcPts val="0"/>
              </a:spcAft>
              <a:buClr>
                <a:srgbClr val="000000"/>
              </a:buClr>
              <a:buSzPts val="3200"/>
              <a:buFont typeface="Arial"/>
              <a:buNone/>
            </a:pPr>
            <a:endParaRPr sz="2400" b="0" i="0" u="none" strike="noStrike" cap="none">
              <a:solidFill>
                <a:srgbClr val="000000"/>
              </a:solidFill>
              <a:latin typeface="Arial"/>
              <a:ea typeface="Arial"/>
              <a:cs typeface="Arial"/>
              <a:sym typeface="Arial"/>
            </a:endParaRPr>
          </a:p>
          <a:p>
            <a:pPr marL="355600" marR="0" lvl="0" indent="-342900" algn="l" rtl="0">
              <a:lnSpc>
                <a:spcPct val="100000"/>
              </a:lnSpc>
              <a:spcBef>
                <a:spcPts val="0"/>
              </a:spcBef>
              <a:spcAft>
                <a:spcPts val="0"/>
              </a:spcAft>
              <a:buClr>
                <a:srgbClr val="000000"/>
              </a:buClr>
              <a:buSzPts val="3200"/>
              <a:buFont typeface="Arial"/>
              <a:buChar char="•"/>
            </a:pPr>
            <a:r>
              <a:rPr lang="en-US" sz="2400" b="0" i="0" u="none" strike="noStrike" cap="none">
                <a:solidFill>
                  <a:srgbClr val="000000"/>
                </a:solidFill>
                <a:latin typeface="Arial"/>
                <a:ea typeface="Arial"/>
                <a:cs typeface="Arial"/>
                <a:sym typeface="Arial"/>
              </a:rPr>
              <a:t>Overall, exponentially weighted moving averages and bias correction are important concepts to understand in machine learning because they can be used to optimize the training of neural networks and other models. By understanding these concepts, we can better understand how to use these optimization algorithms to improve the accuracy and efficiency of our models.</a:t>
            </a:r>
            <a:endParaRPr/>
          </a:p>
        </p:txBody>
      </p:sp>
      <p:sp>
        <p:nvSpPr>
          <p:cNvPr id="324" name="Google Shape;324;p52"/>
          <p:cNvSpPr/>
          <p:nvPr/>
        </p:nvSpPr>
        <p:spPr>
          <a:xfrm>
            <a:off x="12109504" y="4896172"/>
            <a:ext cx="19685" cy="0"/>
          </a:xfrm>
          <a:custGeom>
            <a:avLst/>
            <a:gdLst/>
            <a:ahLst/>
            <a:cxnLst/>
            <a:rect l="l" t="t" r="r" b="b"/>
            <a:pathLst>
              <a:path w="19684" h="120000" extrusionOk="0">
                <a:moveTo>
                  <a:pt x="19080" y="0"/>
                </a:moveTo>
                <a:lnTo>
                  <a:pt x="6480" y="0"/>
                </a:lnTo>
                <a:lnTo>
                  <a:pt x="0" y="0"/>
                </a:lnTo>
              </a:path>
            </a:pathLst>
          </a:custGeom>
          <a:noFill/>
          <a:ln w="19050" cap="flat" cmpd="sng">
            <a:solidFill>
              <a:srgbClr val="0070C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25" name="Google Shape;325;p52"/>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26" name="Google Shape;326;p52"/>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330"/>
        <p:cNvGrpSpPr/>
        <p:nvPr/>
      </p:nvGrpSpPr>
      <p:grpSpPr>
        <a:xfrm>
          <a:off x="0" y="0"/>
          <a:ext cx="0" cy="0"/>
          <a:chOff x="0" y="0"/>
          <a:chExt cx="0" cy="0"/>
        </a:xfrm>
      </p:grpSpPr>
      <p:sp>
        <p:nvSpPr>
          <p:cNvPr id="331" name="Google Shape;331;p16"/>
          <p:cNvSpPr txBox="1">
            <a:spLocks noGrp="1"/>
          </p:cNvSpPr>
          <p:nvPr>
            <p:ph type="title"/>
          </p:nvPr>
        </p:nvSpPr>
        <p:spPr>
          <a:xfrm>
            <a:off x="304800" y="11960"/>
            <a:ext cx="4005580" cy="689932"/>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a:latin typeface="Cambria"/>
                <a:ea typeface="Cambria"/>
                <a:cs typeface="Cambria"/>
                <a:sym typeface="Cambria"/>
              </a:rPr>
              <a:t>Bias correction</a:t>
            </a:r>
            <a:endParaRPr sz="4400">
              <a:latin typeface="Cambria"/>
              <a:ea typeface="Cambria"/>
              <a:cs typeface="Cambria"/>
              <a:sym typeface="Cambria"/>
            </a:endParaRPr>
          </a:p>
        </p:txBody>
      </p:sp>
      <p:pic>
        <p:nvPicPr>
          <p:cNvPr id="332" name="Google Shape;332;p16"/>
          <p:cNvPicPr preferRelativeResize="0"/>
          <p:nvPr/>
        </p:nvPicPr>
        <p:blipFill rotWithShape="1">
          <a:blip r:embed="rId3">
            <a:alphaModFix/>
          </a:blip>
          <a:srcRect/>
          <a:stretch/>
        </p:blipFill>
        <p:spPr>
          <a:xfrm>
            <a:off x="58994" y="1066800"/>
            <a:ext cx="11764040" cy="4980110"/>
          </a:xfrm>
          <a:prstGeom prst="rect">
            <a:avLst/>
          </a:prstGeom>
          <a:noFill/>
          <a:ln>
            <a:noFill/>
          </a:ln>
        </p:spPr>
      </p:pic>
      <p:pic>
        <p:nvPicPr>
          <p:cNvPr id="333" name="Google Shape;333;p16"/>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334" name="Google Shape;334;p16"/>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338"/>
        <p:cNvGrpSpPr/>
        <p:nvPr/>
      </p:nvGrpSpPr>
      <p:grpSpPr>
        <a:xfrm>
          <a:off x="0" y="0"/>
          <a:ext cx="0" cy="0"/>
          <a:chOff x="0" y="0"/>
          <a:chExt cx="0" cy="0"/>
        </a:xfrm>
      </p:grpSpPr>
      <p:sp>
        <p:nvSpPr>
          <p:cNvPr id="339" name="Google Shape;339;p17"/>
          <p:cNvSpPr txBox="1">
            <a:spLocks noGrp="1"/>
          </p:cNvSpPr>
          <p:nvPr>
            <p:ph type="title"/>
          </p:nvPr>
        </p:nvSpPr>
        <p:spPr>
          <a:xfrm>
            <a:off x="1742100" y="1265775"/>
            <a:ext cx="9327300" cy="2040300"/>
          </a:xfrm>
          <a:prstGeom prst="rect">
            <a:avLst/>
          </a:prstGeom>
          <a:noFill/>
          <a:ln>
            <a:noFill/>
          </a:ln>
        </p:spPr>
        <p:txBody>
          <a:bodyPr spcFirstLastPara="1" wrap="square" lIns="0" tIns="110475" rIns="0" bIns="0" anchor="t" anchorCtr="0">
            <a:spAutoFit/>
          </a:bodyPr>
          <a:lstStyle/>
          <a:p>
            <a:pPr marL="5066665" marR="5080" lvl="0" indent="-303530" algn="l" rtl="0">
              <a:lnSpc>
                <a:spcPct val="108833"/>
              </a:lnSpc>
              <a:spcBef>
                <a:spcPts val="0"/>
              </a:spcBef>
              <a:spcAft>
                <a:spcPts val="0"/>
              </a:spcAft>
              <a:buSzPts val="1400"/>
              <a:buNone/>
            </a:pPr>
            <a:r>
              <a:rPr lang="en-US"/>
              <a:t>Optimization Algorithms</a:t>
            </a:r>
            <a:endParaRPr/>
          </a:p>
        </p:txBody>
      </p:sp>
      <p:sp>
        <p:nvSpPr>
          <p:cNvPr id="340" name="Google Shape;340;p17"/>
          <p:cNvSpPr txBox="1"/>
          <p:nvPr/>
        </p:nvSpPr>
        <p:spPr>
          <a:xfrm>
            <a:off x="5015966" y="3704166"/>
            <a:ext cx="6908799" cy="2009125"/>
          </a:xfrm>
          <a:prstGeom prst="rect">
            <a:avLst/>
          </a:prstGeom>
          <a:noFill/>
          <a:ln>
            <a:noFill/>
          </a:ln>
        </p:spPr>
        <p:txBody>
          <a:bodyPr spcFirstLastPara="1" wrap="square" lIns="0" tIns="31100" rIns="0" bIns="0" anchor="t" anchorCtr="0">
            <a:spAutoFit/>
          </a:bodyPr>
          <a:lstStyle/>
          <a:p>
            <a:pPr marL="64769" marR="5080" lvl="0" indent="-52705" algn="ctr" rtl="0">
              <a:lnSpc>
                <a:spcPct val="119242"/>
              </a:lnSpc>
              <a:spcBef>
                <a:spcPts val="0"/>
              </a:spcBef>
              <a:spcAft>
                <a:spcPts val="0"/>
              </a:spcAft>
              <a:buClr>
                <a:srgbClr val="000000"/>
              </a:buClr>
              <a:buSzPts val="6600"/>
              <a:buFont typeface="Arial"/>
              <a:buNone/>
            </a:pPr>
            <a:r>
              <a:rPr lang="en-US" sz="5400" b="0" i="0" u="none" strike="noStrike" cap="none" dirty="0">
                <a:solidFill>
                  <a:srgbClr val="000000"/>
                </a:solidFill>
                <a:latin typeface="Calibri"/>
                <a:ea typeface="Calibri"/>
                <a:cs typeface="Calibri"/>
                <a:sym typeface="Calibri"/>
              </a:rPr>
              <a:t>Gradient descent with momentum</a:t>
            </a:r>
            <a:endParaRPr sz="5400" b="0" i="0" u="none" strike="noStrike" cap="none" dirty="0">
              <a:solidFill>
                <a:srgbClr val="000000"/>
              </a:solidFill>
              <a:latin typeface="Calibri"/>
              <a:ea typeface="Calibri"/>
              <a:cs typeface="Calibri"/>
              <a:sym typeface="Calibri"/>
            </a:endParaRPr>
          </a:p>
        </p:txBody>
      </p:sp>
      <p:sp>
        <p:nvSpPr>
          <p:cNvPr id="341" name="Google Shape;341;p17"/>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42" name="Google Shape;342;p17"/>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343" name="Google Shape;343;p17"/>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330"/>
        <p:cNvGrpSpPr/>
        <p:nvPr/>
      </p:nvGrpSpPr>
      <p:grpSpPr>
        <a:xfrm>
          <a:off x="0" y="0"/>
          <a:ext cx="0" cy="0"/>
          <a:chOff x="0" y="0"/>
          <a:chExt cx="0" cy="0"/>
        </a:xfrm>
      </p:grpSpPr>
      <p:sp>
        <p:nvSpPr>
          <p:cNvPr id="331" name="Google Shape;331;p16"/>
          <p:cNvSpPr txBox="1">
            <a:spLocks noGrp="1"/>
          </p:cNvSpPr>
          <p:nvPr>
            <p:ph type="title"/>
          </p:nvPr>
        </p:nvSpPr>
        <p:spPr>
          <a:xfrm>
            <a:off x="304799" y="11960"/>
            <a:ext cx="10429673" cy="689932"/>
          </a:xfrm>
          <a:prstGeom prst="rect">
            <a:avLst/>
          </a:prstGeom>
          <a:noFill/>
          <a:ln>
            <a:noFill/>
          </a:ln>
        </p:spPr>
        <p:txBody>
          <a:bodyPr spcFirstLastPara="1" wrap="square" lIns="0" tIns="12700" rIns="0" bIns="0" anchor="t" anchorCtr="0">
            <a:spAutoFit/>
          </a:bodyPr>
          <a:lstStyle/>
          <a:p>
            <a:pPr marL="12700" lvl="0"/>
            <a:r>
              <a:rPr lang="en-US" sz="4400" dirty="0">
                <a:latin typeface="+mj-lt"/>
                <a:ea typeface="Cambria"/>
                <a:cs typeface="Cambria"/>
                <a:sym typeface="Cambria"/>
              </a:rPr>
              <a:t>Gradient descent with momentum</a:t>
            </a:r>
          </a:p>
        </p:txBody>
      </p:sp>
      <p:pic>
        <p:nvPicPr>
          <p:cNvPr id="333" name="Google Shape;333;p16"/>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34" name="Google Shape;334;p16"/>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35</a:t>
            </a:fld>
            <a:endParaRPr/>
          </a:p>
        </p:txBody>
      </p:sp>
      <p:sp>
        <p:nvSpPr>
          <p:cNvPr id="2" name="TextBox 1"/>
          <p:cNvSpPr txBox="1"/>
          <p:nvPr/>
        </p:nvSpPr>
        <p:spPr>
          <a:xfrm>
            <a:off x="360485" y="1248508"/>
            <a:ext cx="11377246"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An </a:t>
            </a:r>
            <a:r>
              <a:rPr lang="en-US" sz="2400" dirty="0"/>
              <a:t>algorithm called </a:t>
            </a:r>
            <a:r>
              <a:rPr lang="en-US" sz="2400" b="1" dirty="0"/>
              <a:t>momentum</a:t>
            </a:r>
            <a:r>
              <a:rPr lang="en-US" sz="2400" dirty="0"/>
              <a:t>, or </a:t>
            </a:r>
            <a:r>
              <a:rPr lang="en-US" sz="2400" b="1" dirty="0"/>
              <a:t>gradient descent with momentum</a:t>
            </a:r>
            <a:r>
              <a:rPr lang="en-US" sz="2400" dirty="0"/>
              <a:t> that almost always works faster than the standard gradient descent algorithm</a:t>
            </a:r>
            <a:r>
              <a:rPr lang="en-US" sz="2400" dirty="0" smtClean="0"/>
              <a:t>.</a:t>
            </a:r>
          </a:p>
          <a:p>
            <a:pPr marL="285750" indent="-285750">
              <a:buFont typeface="Arial" panose="020B0604020202020204" pitchFamily="34" charset="0"/>
              <a:buChar char="•"/>
            </a:pPr>
            <a:r>
              <a:rPr lang="en-US" sz="2400" dirty="0"/>
              <a:t>The basic idea is to compute an exponentially weighted average of gradients and use that to update weights instead of using the derivative </a:t>
            </a:r>
            <a:r>
              <a:rPr lang="en-US" sz="2400" dirty="0" smtClean="0"/>
              <a:t>directly.</a:t>
            </a:r>
          </a:p>
          <a:p>
            <a:pPr marL="285750" indent="-285750">
              <a:buFont typeface="Arial" panose="020B0604020202020204" pitchFamily="34" charset="0"/>
              <a:buChar char="•"/>
            </a:pPr>
            <a:r>
              <a:rPr lang="en-US" sz="2400" dirty="0"/>
              <a:t>The goal is to prevent oscillations and enable faster learning in the horizontal direction while slowing down the oscillations in the vertical direction</a:t>
            </a:r>
            <a:r>
              <a:rPr lang="en-US" sz="2400" dirty="0" smtClean="0"/>
              <a:t>.</a:t>
            </a:r>
          </a:p>
          <a:p>
            <a:pPr marL="285750" indent="-285750">
              <a:buFont typeface="Arial" panose="020B0604020202020204" pitchFamily="34" charset="0"/>
              <a:buChar char="•"/>
            </a:pPr>
            <a:r>
              <a:rPr lang="en-US" sz="2400" dirty="0"/>
              <a:t>Another way of viewing this problem is that on the vertical axis you want your learning to be a bit slower, because you don't want those oscillations. But on the horizontal axis, you want faster learning. because you want it to aggressively move from left to right, toward that minimum, toward that red dot. This can be achieved with gradient descent with momentum</a:t>
            </a:r>
            <a:r>
              <a:rPr lang="en-US" sz="2400" dirty="0" smtClean="0"/>
              <a:t>.</a:t>
            </a:r>
            <a:endParaRPr lang="en-US" sz="2400" dirty="0"/>
          </a:p>
        </p:txBody>
      </p:sp>
    </p:spTree>
    <p:extLst>
      <p:ext uri="{BB962C8B-B14F-4D97-AF65-F5344CB8AC3E}">
        <p14:creationId xmlns:p14="http://schemas.microsoft.com/office/powerpoint/2010/main" val="39626455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347"/>
        <p:cNvGrpSpPr/>
        <p:nvPr/>
      </p:nvGrpSpPr>
      <p:grpSpPr>
        <a:xfrm>
          <a:off x="0" y="0"/>
          <a:ext cx="0" cy="0"/>
          <a:chOff x="0" y="0"/>
          <a:chExt cx="0" cy="0"/>
        </a:xfrm>
      </p:grpSpPr>
      <p:sp>
        <p:nvSpPr>
          <p:cNvPr id="348" name="Google Shape;348;g22167eb1f7c_1_0"/>
          <p:cNvSpPr/>
          <p:nvPr/>
        </p:nvSpPr>
        <p:spPr>
          <a:xfrm>
            <a:off x="4933972" y="4362651"/>
            <a:ext cx="210185" cy="31750"/>
          </a:xfrm>
          <a:custGeom>
            <a:avLst/>
            <a:gdLst/>
            <a:ahLst/>
            <a:cxnLst/>
            <a:rect l="l" t="t" r="r" b="b"/>
            <a:pathLst>
              <a:path w="210185" h="31750" extrusionOk="0">
                <a:moveTo>
                  <a:pt x="0" y="31680"/>
                </a:moveTo>
                <a:lnTo>
                  <a:pt x="6480" y="31680"/>
                </a:lnTo>
                <a:lnTo>
                  <a:pt x="19080" y="31680"/>
                </a:lnTo>
                <a:lnTo>
                  <a:pt x="32040" y="25200"/>
                </a:lnTo>
                <a:lnTo>
                  <a:pt x="44640" y="25200"/>
                </a:lnTo>
                <a:lnTo>
                  <a:pt x="82800" y="19080"/>
                </a:lnTo>
                <a:lnTo>
                  <a:pt x="101880" y="19080"/>
                </a:lnTo>
                <a:lnTo>
                  <a:pt x="146160" y="12600"/>
                </a:lnTo>
                <a:lnTo>
                  <a:pt x="171720" y="6480"/>
                </a:lnTo>
                <a:lnTo>
                  <a:pt x="190800" y="6480"/>
                </a:lnTo>
                <a:lnTo>
                  <a:pt x="209880" y="0"/>
                </a:lnTo>
              </a:path>
            </a:pathLst>
          </a:custGeom>
          <a:noFill/>
          <a:ln w="19050" cap="flat" cmpd="sng">
            <a:solidFill>
              <a:srgbClr val="0070C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49" name="Google Shape;349;g22167eb1f7c_1_0"/>
          <p:cNvPicPr preferRelativeResize="0"/>
          <p:nvPr/>
        </p:nvPicPr>
        <p:blipFill rotWithShape="1">
          <a:blip r:embed="rId3">
            <a:alphaModFix/>
          </a:blip>
          <a:srcRect/>
          <a:stretch/>
        </p:blipFill>
        <p:spPr>
          <a:xfrm>
            <a:off x="644760" y="3457804"/>
            <a:ext cx="330091" cy="171331"/>
          </a:xfrm>
          <a:prstGeom prst="rect">
            <a:avLst/>
          </a:prstGeom>
          <a:noFill/>
          <a:ln>
            <a:noFill/>
          </a:ln>
        </p:spPr>
      </p:pic>
      <p:grpSp>
        <p:nvGrpSpPr>
          <p:cNvPr id="350" name="Google Shape;350;g22167eb1f7c_1_0"/>
          <p:cNvGrpSpPr/>
          <p:nvPr/>
        </p:nvGrpSpPr>
        <p:grpSpPr>
          <a:xfrm>
            <a:off x="3715011" y="3721130"/>
            <a:ext cx="1612991" cy="108170"/>
            <a:chOff x="3715011" y="3721130"/>
            <a:chExt cx="1612991" cy="108170"/>
          </a:xfrm>
        </p:grpSpPr>
        <p:sp>
          <p:nvSpPr>
            <p:cNvPr id="351" name="Google Shape;351;g22167eb1f7c_1_0"/>
            <p:cNvSpPr/>
            <p:nvPr/>
          </p:nvSpPr>
          <p:spPr>
            <a:xfrm>
              <a:off x="4915252" y="3721130"/>
              <a:ext cx="412750" cy="19685"/>
            </a:xfrm>
            <a:custGeom>
              <a:avLst/>
              <a:gdLst/>
              <a:ahLst/>
              <a:cxnLst/>
              <a:rect l="l" t="t" r="r" b="b"/>
              <a:pathLst>
                <a:path w="412750" h="19685" extrusionOk="0">
                  <a:moveTo>
                    <a:pt x="18720" y="0"/>
                  </a:moveTo>
                  <a:lnTo>
                    <a:pt x="12600" y="0"/>
                  </a:lnTo>
                  <a:lnTo>
                    <a:pt x="18720" y="0"/>
                  </a:lnTo>
                  <a:lnTo>
                    <a:pt x="6120" y="0"/>
                  </a:lnTo>
                  <a:lnTo>
                    <a:pt x="0" y="0"/>
                  </a:lnTo>
                  <a:lnTo>
                    <a:pt x="6120" y="0"/>
                  </a:lnTo>
                  <a:lnTo>
                    <a:pt x="18720" y="6480"/>
                  </a:lnTo>
                  <a:lnTo>
                    <a:pt x="37800" y="6480"/>
                  </a:lnTo>
                  <a:lnTo>
                    <a:pt x="50760" y="6480"/>
                  </a:lnTo>
                  <a:lnTo>
                    <a:pt x="69840" y="12960"/>
                  </a:lnTo>
                  <a:lnTo>
                    <a:pt x="126720" y="19080"/>
                  </a:lnTo>
                  <a:lnTo>
                    <a:pt x="158400" y="19080"/>
                  </a:lnTo>
                  <a:lnTo>
                    <a:pt x="190440" y="19080"/>
                  </a:lnTo>
                  <a:lnTo>
                    <a:pt x="380880" y="19080"/>
                  </a:lnTo>
                  <a:lnTo>
                    <a:pt x="412560" y="19080"/>
                  </a:lnTo>
                </a:path>
              </a:pathLst>
            </a:custGeom>
            <a:noFill/>
            <a:ln w="19050" cap="flat" cmpd="sng">
              <a:solidFill>
                <a:srgbClr val="0070C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52" name="Google Shape;352;g22167eb1f7c_1_0"/>
            <p:cNvSpPr/>
            <p:nvPr/>
          </p:nvSpPr>
          <p:spPr>
            <a:xfrm>
              <a:off x="3715011" y="3784850"/>
              <a:ext cx="1193800" cy="44450"/>
            </a:xfrm>
            <a:custGeom>
              <a:avLst/>
              <a:gdLst/>
              <a:ahLst/>
              <a:cxnLst/>
              <a:rect l="l" t="t" r="r" b="b"/>
              <a:pathLst>
                <a:path w="1193800" h="44450" extrusionOk="0">
                  <a:moveTo>
                    <a:pt x="0" y="38160"/>
                  </a:moveTo>
                  <a:lnTo>
                    <a:pt x="0" y="44280"/>
                  </a:lnTo>
                  <a:lnTo>
                    <a:pt x="6120" y="44280"/>
                  </a:lnTo>
                  <a:lnTo>
                    <a:pt x="31680" y="44280"/>
                  </a:lnTo>
                  <a:lnTo>
                    <a:pt x="50760" y="44280"/>
                  </a:lnTo>
                  <a:lnTo>
                    <a:pt x="108000" y="38160"/>
                  </a:lnTo>
                  <a:lnTo>
                    <a:pt x="145800" y="38160"/>
                  </a:lnTo>
                  <a:lnTo>
                    <a:pt x="190440" y="31680"/>
                  </a:lnTo>
                  <a:lnTo>
                    <a:pt x="241200" y="31680"/>
                  </a:lnTo>
                  <a:lnTo>
                    <a:pt x="298440" y="31680"/>
                  </a:lnTo>
                  <a:lnTo>
                    <a:pt x="927001" y="31680"/>
                  </a:lnTo>
                  <a:lnTo>
                    <a:pt x="990361" y="25200"/>
                  </a:lnTo>
                  <a:lnTo>
                    <a:pt x="1092241" y="12600"/>
                  </a:lnTo>
                  <a:lnTo>
                    <a:pt x="1136521" y="6120"/>
                  </a:lnTo>
                  <a:lnTo>
                    <a:pt x="1181161" y="0"/>
                  </a:lnTo>
                  <a:lnTo>
                    <a:pt x="1193761" y="0"/>
                  </a:lnTo>
                  <a:lnTo>
                    <a:pt x="1193761" y="6120"/>
                  </a:lnTo>
                </a:path>
              </a:pathLst>
            </a:custGeom>
            <a:noFill/>
            <a:ln w="19050" cap="flat" cmpd="sng">
              <a:solidFill>
                <a:srgbClr val="7030A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pic>
        <p:nvPicPr>
          <p:cNvPr id="353" name="Google Shape;353;g22167eb1f7c_1_0"/>
          <p:cNvPicPr preferRelativeResize="0"/>
          <p:nvPr/>
        </p:nvPicPr>
        <p:blipFill rotWithShape="1">
          <a:blip r:embed="rId4">
            <a:alphaModFix/>
          </a:blip>
          <a:srcRect/>
          <a:stretch/>
        </p:blipFill>
        <p:spPr>
          <a:xfrm>
            <a:off x="394795" y="3457804"/>
            <a:ext cx="624894" cy="190517"/>
          </a:xfrm>
          <a:prstGeom prst="rect">
            <a:avLst/>
          </a:prstGeom>
          <a:noFill/>
          <a:ln>
            <a:noFill/>
          </a:ln>
        </p:spPr>
      </p:pic>
      <p:pic>
        <p:nvPicPr>
          <p:cNvPr id="354" name="Google Shape;354;g22167eb1f7c_1_0"/>
          <p:cNvPicPr preferRelativeResize="0"/>
          <p:nvPr/>
        </p:nvPicPr>
        <p:blipFill rotWithShape="1">
          <a:blip r:embed="rId4">
            <a:alphaModFix/>
          </a:blip>
          <a:srcRect/>
          <a:stretch/>
        </p:blipFill>
        <p:spPr>
          <a:xfrm>
            <a:off x="4937442" y="4299431"/>
            <a:ext cx="624894" cy="190517"/>
          </a:xfrm>
          <a:prstGeom prst="rect">
            <a:avLst/>
          </a:prstGeom>
          <a:noFill/>
          <a:ln>
            <a:noFill/>
          </a:ln>
        </p:spPr>
      </p:pic>
      <p:pic>
        <p:nvPicPr>
          <p:cNvPr id="355" name="Google Shape;355;g22167eb1f7c_1_0"/>
          <p:cNvPicPr preferRelativeResize="0"/>
          <p:nvPr/>
        </p:nvPicPr>
        <p:blipFill rotWithShape="1">
          <a:blip r:embed="rId4">
            <a:alphaModFix/>
          </a:blip>
          <a:srcRect/>
          <a:stretch/>
        </p:blipFill>
        <p:spPr>
          <a:xfrm>
            <a:off x="4809180" y="3686529"/>
            <a:ext cx="624894" cy="190517"/>
          </a:xfrm>
          <a:prstGeom prst="rect">
            <a:avLst/>
          </a:prstGeom>
          <a:noFill/>
          <a:ln>
            <a:noFill/>
          </a:ln>
        </p:spPr>
      </p:pic>
      <p:pic>
        <p:nvPicPr>
          <p:cNvPr id="356" name="Google Shape;356;g22167eb1f7c_1_0"/>
          <p:cNvPicPr preferRelativeResize="0"/>
          <p:nvPr/>
        </p:nvPicPr>
        <p:blipFill rotWithShape="1">
          <a:blip r:embed="rId4">
            <a:alphaModFix/>
          </a:blip>
          <a:srcRect/>
          <a:stretch/>
        </p:blipFill>
        <p:spPr>
          <a:xfrm>
            <a:off x="3715011" y="3740815"/>
            <a:ext cx="624894" cy="190517"/>
          </a:xfrm>
          <a:prstGeom prst="rect">
            <a:avLst/>
          </a:prstGeom>
          <a:noFill/>
          <a:ln>
            <a:noFill/>
          </a:ln>
        </p:spPr>
      </p:pic>
      <p:pic>
        <p:nvPicPr>
          <p:cNvPr id="357" name="Google Shape;357;g22167eb1f7c_1_0"/>
          <p:cNvPicPr preferRelativeResize="0"/>
          <p:nvPr/>
        </p:nvPicPr>
        <p:blipFill rotWithShape="1">
          <a:blip r:embed="rId4">
            <a:alphaModFix/>
          </a:blip>
          <a:srcRect/>
          <a:stretch/>
        </p:blipFill>
        <p:spPr>
          <a:xfrm rot="10800000">
            <a:off x="4269514" y="3750481"/>
            <a:ext cx="645738" cy="196872"/>
          </a:xfrm>
          <a:prstGeom prst="rect">
            <a:avLst/>
          </a:prstGeom>
          <a:noFill/>
          <a:ln>
            <a:noFill/>
          </a:ln>
        </p:spPr>
      </p:pic>
      <p:pic>
        <p:nvPicPr>
          <p:cNvPr id="358" name="Google Shape;358;g22167eb1f7c_1_0"/>
          <p:cNvPicPr preferRelativeResize="0"/>
          <p:nvPr/>
        </p:nvPicPr>
        <p:blipFill rotWithShape="1">
          <a:blip r:embed="rId5">
            <a:alphaModFix/>
          </a:blip>
          <a:srcRect/>
          <a:stretch/>
        </p:blipFill>
        <p:spPr>
          <a:xfrm>
            <a:off x="10734473" y="0"/>
            <a:ext cx="1448025" cy="796414"/>
          </a:xfrm>
          <a:prstGeom prst="rect">
            <a:avLst/>
          </a:prstGeom>
          <a:noFill/>
          <a:ln>
            <a:noFill/>
          </a:ln>
        </p:spPr>
      </p:pic>
      <p:pic>
        <p:nvPicPr>
          <p:cNvPr id="1026" name="Picture 2" descr="gradient-descent-mini-batch-iteratio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2741" y="1732859"/>
            <a:ext cx="9011924" cy="2214495"/>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331;p16"/>
          <p:cNvSpPr txBox="1">
            <a:spLocks noGrp="1"/>
          </p:cNvSpPr>
          <p:nvPr>
            <p:ph type="title"/>
          </p:nvPr>
        </p:nvSpPr>
        <p:spPr>
          <a:xfrm>
            <a:off x="304799" y="11960"/>
            <a:ext cx="10429673" cy="689932"/>
          </a:xfrm>
          <a:prstGeom prst="rect">
            <a:avLst/>
          </a:prstGeom>
          <a:noFill/>
          <a:ln>
            <a:noFill/>
          </a:ln>
        </p:spPr>
        <p:txBody>
          <a:bodyPr spcFirstLastPara="1" wrap="square" lIns="0" tIns="12700" rIns="0" bIns="0" anchor="t" anchorCtr="0">
            <a:spAutoFit/>
          </a:bodyPr>
          <a:lstStyle/>
          <a:p>
            <a:pPr marL="12700" lvl="0"/>
            <a:r>
              <a:rPr lang="en-US" sz="4400" dirty="0">
                <a:latin typeface="+mj-lt"/>
                <a:ea typeface="Cambria"/>
                <a:cs typeface="Cambria"/>
                <a:sym typeface="Cambria"/>
              </a:rPr>
              <a:t>Gradient descent with momentum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363"/>
        <p:cNvGrpSpPr/>
        <p:nvPr/>
      </p:nvGrpSpPr>
      <p:grpSpPr>
        <a:xfrm>
          <a:off x="0" y="0"/>
          <a:ext cx="0" cy="0"/>
          <a:chOff x="0" y="0"/>
          <a:chExt cx="0" cy="0"/>
        </a:xfrm>
      </p:grpSpPr>
      <p:sp>
        <p:nvSpPr>
          <p:cNvPr id="364" name="Google Shape;364;p18"/>
          <p:cNvSpPr/>
          <p:nvPr/>
        </p:nvSpPr>
        <p:spPr>
          <a:xfrm>
            <a:off x="4933972" y="4362651"/>
            <a:ext cx="210185" cy="31750"/>
          </a:xfrm>
          <a:custGeom>
            <a:avLst/>
            <a:gdLst/>
            <a:ahLst/>
            <a:cxnLst/>
            <a:rect l="l" t="t" r="r" b="b"/>
            <a:pathLst>
              <a:path w="210185" h="31750" extrusionOk="0">
                <a:moveTo>
                  <a:pt x="0" y="31680"/>
                </a:moveTo>
                <a:lnTo>
                  <a:pt x="6480" y="31680"/>
                </a:lnTo>
                <a:lnTo>
                  <a:pt x="19080" y="31680"/>
                </a:lnTo>
                <a:lnTo>
                  <a:pt x="32040" y="25200"/>
                </a:lnTo>
                <a:lnTo>
                  <a:pt x="44640" y="25200"/>
                </a:lnTo>
                <a:lnTo>
                  <a:pt x="82800" y="19080"/>
                </a:lnTo>
                <a:lnTo>
                  <a:pt x="101880" y="19080"/>
                </a:lnTo>
                <a:lnTo>
                  <a:pt x="146160" y="12600"/>
                </a:lnTo>
                <a:lnTo>
                  <a:pt x="171720" y="6480"/>
                </a:lnTo>
                <a:lnTo>
                  <a:pt x="190800" y="6480"/>
                </a:lnTo>
                <a:lnTo>
                  <a:pt x="209880" y="0"/>
                </a:lnTo>
              </a:path>
            </a:pathLst>
          </a:custGeom>
          <a:noFill/>
          <a:ln w="19050" cap="flat" cmpd="sng">
            <a:solidFill>
              <a:srgbClr val="0070C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65" name="Google Shape;365;p18"/>
          <p:cNvPicPr preferRelativeResize="0"/>
          <p:nvPr/>
        </p:nvPicPr>
        <p:blipFill rotWithShape="1">
          <a:blip r:embed="rId3">
            <a:alphaModFix/>
          </a:blip>
          <a:srcRect/>
          <a:stretch/>
        </p:blipFill>
        <p:spPr>
          <a:xfrm>
            <a:off x="644760" y="3457804"/>
            <a:ext cx="330091" cy="171331"/>
          </a:xfrm>
          <a:prstGeom prst="rect">
            <a:avLst/>
          </a:prstGeom>
          <a:noFill/>
          <a:ln>
            <a:noFill/>
          </a:ln>
        </p:spPr>
      </p:pic>
      <p:grpSp>
        <p:nvGrpSpPr>
          <p:cNvPr id="366" name="Google Shape;366;p18"/>
          <p:cNvGrpSpPr/>
          <p:nvPr/>
        </p:nvGrpSpPr>
        <p:grpSpPr>
          <a:xfrm>
            <a:off x="3715011" y="3721130"/>
            <a:ext cx="1612991" cy="108170"/>
            <a:chOff x="3715011" y="3721130"/>
            <a:chExt cx="1612991" cy="108170"/>
          </a:xfrm>
        </p:grpSpPr>
        <p:sp>
          <p:nvSpPr>
            <p:cNvPr id="367" name="Google Shape;367;p18"/>
            <p:cNvSpPr/>
            <p:nvPr/>
          </p:nvSpPr>
          <p:spPr>
            <a:xfrm>
              <a:off x="4915252" y="3721130"/>
              <a:ext cx="412750" cy="19685"/>
            </a:xfrm>
            <a:custGeom>
              <a:avLst/>
              <a:gdLst/>
              <a:ahLst/>
              <a:cxnLst/>
              <a:rect l="l" t="t" r="r" b="b"/>
              <a:pathLst>
                <a:path w="412750" h="19685" extrusionOk="0">
                  <a:moveTo>
                    <a:pt x="18720" y="0"/>
                  </a:moveTo>
                  <a:lnTo>
                    <a:pt x="12600" y="0"/>
                  </a:lnTo>
                  <a:lnTo>
                    <a:pt x="18720" y="0"/>
                  </a:lnTo>
                  <a:lnTo>
                    <a:pt x="6120" y="0"/>
                  </a:lnTo>
                  <a:lnTo>
                    <a:pt x="0" y="0"/>
                  </a:lnTo>
                  <a:lnTo>
                    <a:pt x="6120" y="0"/>
                  </a:lnTo>
                  <a:lnTo>
                    <a:pt x="18720" y="6480"/>
                  </a:lnTo>
                  <a:lnTo>
                    <a:pt x="37800" y="6480"/>
                  </a:lnTo>
                  <a:lnTo>
                    <a:pt x="50760" y="6480"/>
                  </a:lnTo>
                  <a:lnTo>
                    <a:pt x="69840" y="12960"/>
                  </a:lnTo>
                  <a:lnTo>
                    <a:pt x="126720" y="19080"/>
                  </a:lnTo>
                  <a:lnTo>
                    <a:pt x="158400" y="19080"/>
                  </a:lnTo>
                  <a:lnTo>
                    <a:pt x="190440" y="19080"/>
                  </a:lnTo>
                  <a:lnTo>
                    <a:pt x="380880" y="19080"/>
                  </a:lnTo>
                  <a:lnTo>
                    <a:pt x="412560" y="19080"/>
                  </a:lnTo>
                </a:path>
              </a:pathLst>
            </a:custGeom>
            <a:noFill/>
            <a:ln w="19050" cap="flat" cmpd="sng">
              <a:solidFill>
                <a:srgbClr val="0070C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68" name="Google Shape;368;p18"/>
            <p:cNvSpPr/>
            <p:nvPr/>
          </p:nvSpPr>
          <p:spPr>
            <a:xfrm>
              <a:off x="3715011" y="3784850"/>
              <a:ext cx="1193800" cy="44450"/>
            </a:xfrm>
            <a:custGeom>
              <a:avLst/>
              <a:gdLst/>
              <a:ahLst/>
              <a:cxnLst/>
              <a:rect l="l" t="t" r="r" b="b"/>
              <a:pathLst>
                <a:path w="1193800" h="44450" extrusionOk="0">
                  <a:moveTo>
                    <a:pt x="0" y="38160"/>
                  </a:moveTo>
                  <a:lnTo>
                    <a:pt x="0" y="44280"/>
                  </a:lnTo>
                  <a:lnTo>
                    <a:pt x="6120" y="44280"/>
                  </a:lnTo>
                  <a:lnTo>
                    <a:pt x="31680" y="44280"/>
                  </a:lnTo>
                  <a:lnTo>
                    <a:pt x="50760" y="44280"/>
                  </a:lnTo>
                  <a:lnTo>
                    <a:pt x="108000" y="38160"/>
                  </a:lnTo>
                  <a:lnTo>
                    <a:pt x="145800" y="38160"/>
                  </a:lnTo>
                  <a:lnTo>
                    <a:pt x="190440" y="31680"/>
                  </a:lnTo>
                  <a:lnTo>
                    <a:pt x="241200" y="31680"/>
                  </a:lnTo>
                  <a:lnTo>
                    <a:pt x="298440" y="31680"/>
                  </a:lnTo>
                  <a:lnTo>
                    <a:pt x="927001" y="31680"/>
                  </a:lnTo>
                  <a:lnTo>
                    <a:pt x="990361" y="25200"/>
                  </a:lnTo>
                  <a:lnTo>
                    <a:pt x="1092241" y="12600"/>
                  </a:lnTo>
                  <a:lnTo>
                    <a:pt x="1136521" y="6120"/>
                  </a:lnTo>
                  <a:lnTo>
                    <a:pt x="1181161" y="0"/>
                  </a:lnTo>
                  <a:lnTo>
                    <a:pt x="1193761" y="0"/>
                  </a:lnTo>
                  <a:lnTo>
                    <a:pt x="1193761" y="6120"/>
                  </a:lnTo>
                </a:path>
              </a:pathLst>
            </a:custGeom>
            <a:noFill/>
            <a:ln w="19050" cap="flat" cmpd="sng">
              <a:solidFill>
                <a:srgbClr val="7030A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pic>
        <p:nvPicPr>
          <p:cNvPr id="369" name="Google Shape;369;p18"/>
          <p:cNvPicPr preferRelativeResize="0"/>
          <p:nvPr/>
        </p:nvPicPr>
        <p:blipFill rotWithShape="1">
          <a:blip r:embed="rId4">
            <a:alphaModFix/>
          </a:blip>
          <a:srcRect/>
          <a:stretch/>
        </p:blipFill>
        <p:spPr>
          <a:xfrm>
            <a:off x="394795" y="3457804"/>
            <a:ext cx="624894" cy="190517"/>
          </a:xfrm>
          <a:prstGeom prst="rect">
            <a:avLst/>
          </a:prstGeom>
          <a:noFill/>
          <a:ln>
            <a:noFill/>
          </a:ln>
        </p:spPr>
      </p:pic>
      <p:pic>
        <p:nvPicPr>
          <p:cNvPr id="370" name="Google Shape;370;p18"/>
          <p:cNvPicPr preferRelativeResize="0"/>
          <p:nvPr/>
        </p:nvPicPr>
        <p:blipFill rotWithShape="1">
          <a:blip r:embed="rId4">
            <a:alphaModFix/>
          </a:blip>
          <a:srcRect/>
          <a:stretch/>
        </p:blipFill>
        <p:spPr>
          <a:xfrm>
            <a:off x="4937442" y="4299431"/>
            <a:ext cx="624894" cy="190517"/>
          </a:xfrm>
          <a:prstGeom prst="rect">
            <a:avLst/>
          </a:prstGeom>
          <a:noFill/>
          <a:ln>
            <a:noFill/>
          </a:ln>
        </p:spPr>
      </p:pic>
      <p:pic>
        <p:nvPicPr>
          <p:cNvPr id="371" name="Google Shape;371;p18"/>
          <p:cNvPicPr preferRelativeResize="0"/>
          <p:nvPr/>
        </p:nvPicPr>
        <p:blipFill rotWithShape="1">
          <a:blip r:embed="rId4">
            <a:alphaModFix/>
          </a:blip>
          <a:srcRect/>
          <a:stretch/>
        </p:blipFill>
        <p:spPr>
          <a:xfrm>
            <a:off x="4809180" y="3686529"/>
            <a:ext cx="624894" cy="190517"/>
          </a:xfrm>
          <a:prstGeom prst="rect">
            <a:avLst/>
          </a:prstGeom>
          <a:noFill/>
          <a:ln>
            <a:noFill/>
          </a:ln>
        </p:spPr>
      </p:pic>
      <p:pic>
        <p:nvPicPr>
          <p:cNvPr id="372" name="Google Shape;372;p18"/>
          <p:cNvPicPr preferRelativeResize="0"/>
          <p:nvPr/>
        </p:nvPicPr>
        <p:blipFill rotWithShape="1">
          <a:blip r:embed="rId4">
            <a:alphaModFix/>
          </a:blip>
          <a:srcRect/>
          <a:stretch/>
        </p:blipFill>
        <p:spPr>
          <a:xfrm>
            <a:off x="3715011" y="3740815"/>
            <a:ext cx="624894" cy="190517"/>
          </a:xfrm>
          <a:prstGeom prst="rect">
            <a:avLst/>
          </a:prstGeom>
          <a:noFill/>
          <a:ln>
            <a:noFill/>
          </a:ln>
        </p:spPr>
      </p:pic>
      <p:pic>
        <p:nvPicPr>
          <p:cNvPr id="373" name="Google Shape;373;p18"/>
          <p:cNvPicPr preferRelativeResize="0"/>
          <p:nvPr/>
        </p:nvPicPr>
        <p:blipFill rotWithShape="1">
          <a:blip r:embed="rId4">
            <a:alphaModFix/>
          </a:blip>
          <a:srcRect/>
          <a:stretch/>
        </p:blipFill>
        <p:spPr>
          <a:xfrm rot="10800000">
            <a:off x="4269514" y="3750481"/>
            <a:ext cx="645738" cy="196872"/>
          </a:xfrm>
          <a:prstGeom prst="rect">
            <a:avLst/>
          </a:prstGeom>
          <a:noFill/>
          <a:ln>
            <a:noFill/>
          </a:ln>
        </p:spPr>
      </p:pic>
      <p:sp>
        <p:nvSpPr>
          <p:cNvPr id="374" name="Google Shape;374;p18"/>
          <p:cNvSpPr txBox="1">
            <a:spLocks noGrp="1"/>
          </p:cNvSpPr>
          <p:nvPr>
            <p:ph type="title"/>
          </p:nvPr>
        </p:nvSpPr>
        <p:spPr>
          <a:xfrm>
            <a:off x="1742096" y="1265766"/>
            <a:ext cx="8707806" cy="1769745"/>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endParaRPr/>
          </a:p>
        </p:txBody>
      </p:sp>
      <p:pic>
        <p:nvPicPr>
          <p:cNvPr id="375" name="Google Shape;375;p18"/>
          <p:cNvPicPr preferRelativeResize="0"/>
          <p:nvPr/>
        </p:nvPicPr>
        <p:blipFill rotWithShape="1">
          <a:blip r:embed="rId5">
            <a:alphaModFix/>
          </a:blip>
          <a:srcRect/>
          <a:stretch/>
        </p:blipFill>
        <p:spPr>
          <a:xfrm>
            <a:off x="-2458" y="0"/>
            <a:ext cx="11797205" cy="6810541"/>
          </a:xfrm>
          <a:prstGeom prst="rect">
            <a:avLst/>
          </a:prstGeom>
          <a:noFill/>
          <a:ln>
            <a:noFill/>
          </a:ln>
        </p:spPr>
      </p:pic>
      <p:pic>
        <p:nvPicPr>
          <p:cNvPr id="376" name="Google Shape;376;p18"/>
          <p:cNvPicPr preferRelativeResize="0"/>
          <p:nvPr/>
        </p:nvPicPr>
        <p:blipFill rotWithShape="1">
          <a:blip r:embed="rId6">
            <a:alphaModFix/>
          </a:blip>
          <a:srcRect/>
          <a:stretch/>
        </p:blipFill>
        <p:spPr>
          <a:xfrm>
            <a:off x="10734473" y="0"/>
            <a:ext cx="1448025" cy="796414"/>
          </a:xfrm>
          <a:prstGeom prst="rect">
            <a:avLst/>
          </a:prstGeom>
          <a:noFill/>
          <a:ln>
            <a:noFill/>
          </a:ln>
        </p:spPr>
      </p:pic>
      <p:sp>
        <p:nvSpPr>
          <p:cNvPr id="377" name="Google Shape;377;p18"/>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381"/>
        <p:cNvGrpSpPr/>
        <p:nvPr/>
      </p:nvGrpSpPr>
      <p:grpSpPr>
        <a:xfrm>
          <a:off x="0" y="0"/>
          <a:ext cx="0" cy="0"/>
          <a:chOff x="0" y="0"/>
          <a:chExt cx="0" cy="0"/>
        </a:xfrm>
      </p:grpSpPr>
      <p:sp>
        <p:nvSpPr>
          <p:cNvPr id="382" name="Google Shape;382;p19"/>
          <p:cNvSpPr txBox="1">
            <a:spLocks noGrp="1"/>
          </p:cNvSpPr>
          <p:nvPr>
            <p:ph type="title"/>
          </p:nvPr>
        </p:nvSpPr>
        <p:spPr>
          <a:xfrm>
            <a:off x="1742100" y="1265775"/>
            <a:ext cx="9327300" cy="2040300"/>
          </a:xfrm>
          <a:prstGeom prst="rect">
            <a:avLst/>
          </a:prstGeom>
          <a:noFill/>
          <a:ln>
            <a:noFill/>
          </a:ln>
        </p:spPr>
        <p:txBody>
          <a:bodyPr spcFirstLastPara="1" wrap="square" lIns="0" tIns="110475" rIns="0" bIns="0" anchor="t" anchorCtr="0">
            <a:spAutoFit/>
          </a:bodyPr>
          <a:lstStyle/>
          <a:p>
            <a:pPr marL="5066665" marR="5080" lvl="0" indent="-303530" algn="l" rtl="0">
              <a:lnSpc>
                <a:spcPct val="108833"/>
              </a:lnSpc>
              <a:spcBef>
                <a:spcPts val="0"/>
              </a:spcBef>
              <a:spcAft>
                <a:spcPts val="0"/>
              </a:spcAft>
              <a:buSzPts val="1400"/>
              <a:buNone/>
            </a:pPr>
            <a:r>
              <a:rPr lang="en-US"/>
              <a:t>Optimization Algorithms</a:t>
            </a:r>
            <a:endParaRPr/>
          </a:p>
        </p:txBody>
      </p:sp>
      <p:sp>
        <p:nvSpPr>
          <p:cNvPr id="383" name="Google Shape;383;p19"/>
          <p:cNvSpPr txBox="1"/>
          <p:nvPr/>
        </p:nvSpPr>
        <p:spPr>
          <a:xfrm>
            <a:off x="6879069" y="3704166"/>
            <a:ext cx="3183900" cy="8439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6600"/>
              <a:buFont typeface="Arial"/>
              <a:buNone/>
            </a:pPr>
            <a:r>
              <a:rPr lang="en-US" sz="5400" b="0" i="0" u="none" strike="noStrike" cap="none" dirty="0" err="1">
                <a:solidFill>
                  <a:srgbClr val="000000"/>
                </a:solidFill>
                <a:latin typeface="Calibri"/>
                <a:ea typeface="Calibri"/>
                <a:cs typeface="Calibri"/>
                <a:sym typeface="Calibri"/>
              </a:rPr>
              <a:t>RMSprop</a:t>
            </a:r>
            <a:endParaRPr sz="5400" b="0" i="0" u="none" strike="noStrike" cap="none" dirty="0">
              <a:solidFill>
                <a:srgbClr val="000000"/>
              </a:solidFill>
              <a:latin typeface="Calibri"/>
              <a:ea typeface="Calibri"/>
              <a:cs typeface="Calibri"/>
              <a:sym typeface="Calibri"/>
            </a:endParaRPr>
          </a:p>
        </p:txBody>
      </p:sp>
      <p:sp>
        <p:nvSpPr>
          <p:cNvPr id="384" name="Google Shape;384;p19"/>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385" name="Google Shape;385;p19"/>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386" name="Google Shape;386;p19"/>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330"/>
        <p:cNvGrpSpPr/>
        <p:nvPr/>
      </p:nvGrpSpPr>
      <p:grpSpPr>
        <a:xfrm>
          <a:off x="0" y="0"/>
          <a:ext cx="0" cy="0"/>
          <a:chOff x="0" y="0"/>
          <a:chExt cx="0" cy="0"/>
        </a:xfrm>
      </p:grpSpPr>
      <p:sp>
        <p:nvSpPr>
          <p:cNvPr id="331" name="Google Shape;331;p16"/>
          <p:cNvSpPr txBox="1">
            <a:spLocks noGrp="1"/>
          </p:cNvSpPr>
          <p:nvPr>
            <p:ph type="title"/>
          </p:nvPr>
        </p:nvSpPr>
        <p:spPr>
          <a:xfrm>
            <a:off x="304799" y="11960"/>
            <a:ext cx="10429673" cy="689932"/>
          </a:xfrm>
          <a:prstGeom prst="rect">
            <a:avLst/>
          </a:prstGeom>
          <a:noFill/>
          <a:ln>
            <a:noFill/>
          </a:ln>
        </p:spPr>
        <p:txBody>
          <a:bodyPr spcFirstLastPara="1" wrap="square" lIns="0" tIns="12700" rIns="0" bIns="0" anchor="t" anchorCtr="0">
            <a:spAutoFit/>
          </a:bodyPr>
          <a:lstStyle/>
          <a:p>
            <a:pPr marL="12700" lvl="0"/>
            <a:r>
              <a:rPr lang="en-US" sz="4400" dirty="0" err="1">
                <a:latin typeface="+mj-lt"/>
                <a:ea typeface="Cambria"/>
                <a:cs typeface="Cambria"/>
                <a:sym typeface="Cambria"/>
              </a:rPr>
              <a:t>RMSprop</a:t>
            </a:r>
            <a:endParaRPr lang="en-US" sz="4400" dirty="0">
              <a:latin typeface="+mj-lt"/>
              <a:ea typeface="Cambria"/>
              <a:cs typeface="Cambria"/>
              <a:sym typeface="Cambria"/>
            </a:endParaRPr>
          </a:p>
        </p:txBody>
      </p:sp>
      <p:pic>
        <p:nvPicPr>
          <p:cNvPr id="333" name="Google Shape;333;p16"/>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34" name="Google Shape;334;p16"/>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39</a:t>
            </a:fld>
            <a:endParaRPr/>
          </a:p>
        </p:txBody>
      </p:sp>
      <p:sp>
        <p:nvSpPr>
          <p:cNvPr id="2" name="TextBox 1"/>
          <p:cNvSpPr txBox="1"/>
          <p:nvPr/>
        </p:nvSpPr>
        <p:spPr>
          <a:xfrm>
            <a:off x="360485" y="1248508"/>
            <a:ext cx="11377246"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RMSprop</a:t>
            </a:r>
            <a:r>
              <a:rPr lang="en-US" sz="2400" dirty="0"/>
              <a:t> is an optimization algorithm that can speed up gradient descent. It works by keeping an exponentially weighted average of the squares of the derivatives for each parameter. This average is then used to adjust the learning rate for each parameter during the update step</a:t>
            </a:r>
            <a:r>
              <a:rPr lang="en-US" sz="2400" dirty="0" smtClean="0"/>
              <a:t>.</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err="1"/>
              <a:t>RMSprop</a:t>
            </a:r>
            <a:r>
              <a:rPr lang="en-US" sz="2400" dirty="0"/>
              <a:t> is particularly effective at reducing oscillations in the vertical direction, where the function is sloped more steeply. This is achieved by dividing the update for each parameter by a larger number in the vertical direction than in the horizontal direction</a:t>
            </a:r>
            <a:r>
              <a:rPr lang="en-US" sz="2400" dirty="0" smtClean="0"/>
              <a:t>.</a:t>
            </a:r>
          </a:p>
        </p:txBody>
      </p:sp>
    </p:spTree>
    <p:extLst>
      <p:ext uri="{BB962C8B-B14F-4D97-AF65-F5344CB8AC3E}">
        <p14:creationId xmlns:p14="http://schemas.microsoft.com/office/powerpoint/2010/main" val="2647576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sp>
        <p:nvSpPr>
          <p:cNvPr id="69" name="Google Shape;69;p36"/>
          <p:cNvSpPr txBox="1"/>
          <p:nvPr/>
        </p:nvSpPr>
        <p:spPr>
          <a:xfrm>
            <a:off x="261620" y="139696"/>
            <a:ext cx="9824085" cy="695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400"/>
              <a:buFont typeface="Arial"/>
              <a:buNone/>
            </a:pPr>
            <a:r>
              <a:rPr lang="en-US" sz="4400" b="0" i="0" u="none" strike="noStrike" cap="none">
                <a:solidFill>
                  <a:srgbClr val="000000"/>
                </a:solidFill>
                <a:latin typeface="Cambria"/>
                <a:ea typeface="Cambria"/>
                <a:cs typeface="Cambria"/>
                <a:sym typeface="Cambria"/>
              </a:rPr>
              <a:t>Mini-batch gradient descent</a:t>
            </a:r>
            <a:endParaRPr sz="4400" b="0" i="0" u="none" strike="noStrike" cap="none">
              <a:solidFill>
                <a:srgbClr val="000000"/>
              </a:solidFill>
              <a:latin typeface="Cambria"/>
              <a:ea typeface="Cambria"/>
              <a:cs typeface="Cambria"/>
              <a:sym typeface="Cambria"/>
            </a:endParaRPr>
          </a:p>
        </p:txBody>
      </p:sp>
      <p:sp>
        <p:nvSpPr>
          <p:cNvPr id="70" name="Google Shape;70;p36"/>
          <p:cNvSpPr/>
          <p:nvPr/>
        </p:nvSpPr>
        <p:spPr>
          <a:xfrm>
            <a:off x="12109504" y="4896172"/>
            <a:ext cx="19685" cy="0"/>
          </a:xfrm>
          <a:custGeom>
            <a:avLst/>
            <a:gdLst/>
            <a:ahLst/>
            <a:cxnLst/>
            <a:rect l="l" t="t" r="r" b="b"/>
            <a:pathLst>
              <a:path w="19684" h="120000" extrusionOk="0">
                <a:moveTo>
                  <a:pt x="19080" y="0"/>
                </a:moveTo>
                <a:lnTo>
                  <a:pt x="6480" y="0"/>
                </a:lnTo>
                <a:lnTo>
                  <a:pt x="0" y="0"/>
                </a:lnTo>
              </a:path>
            </a:pathLst>
          </a:custGeom>
          <a:noFill/>
          <a:ln w="19050" cap="flat" cmpd="sng">
            <a:solidFill>
              <a:srgbClr val="0070C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71" name="Google Shape;71;p36"/>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72" name="Google Shape;72;p36"/>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4</a:t>
            </a:fld>
            <a:endParaRPr/>
          </a:p>
        </p:txBody>
      </p:sp>
      <p:pic>
        <p:nvPicPr>
          <p:cNvPr id="73" name="Google Shape;73;p36" descr="batch gd"/>
          <p:cNvPicPr preferRelativeResize="0"/>
          <p:nvPr/>
        </p:nvPicPr>
        <p:blipFill rotWithShape="1">
          <a:blip r:embed="rId4">
            <a:alphaModFix/>
          </a:blip>
          <a:srcRect/>
          <a:stretch/>
        </p:blipFill>
        <p:spPr>
          <a:xfrm>
            <a:off x="488479" y="1567183"/>
            <a:ext cx="4707311" cy="2255971"/>
          </a:xfrm>
          <a:prstGeom prst="rect">
            <a:avLst/>
          </a:prstGeom>
          <a:noFill/>
          <a:ln>
            <a:noFill/>
          </a:ln>
        </p:spPr>
      </p:pic>
      <p:pic>
        <p:nvPicPr>
          <p:cNvPr id="74" name="Google Shape;74;p36" descr="stochastic gd"/>
          <p:cNvPicPr preferRelativeResize="0"/>
          <p:nvPr/>
        </p:nvPicPr>
        <p:blipFill rotWithShape="1">
          <a:blip r:embed="rId5">
            <a:alphaModFix/>
          </a:blip>
          <a:srcRect/>
          <a:stretch/>
        </p:blipFill>
        <p:spPr>
          <a:xfrm>
            <a:off x="488480" y="4391803"/>
            <a:ext cx="6218894" cy="2378274"/>
          </a:xfrm>
          <a:prstGeom prst="rect">
            <a:avLst/>
          </a:prstGeom>
          <a:noFill/>
          <a:ln>
            <a:noFill/>
          </a:ln>
        </p:spPr>
      </p:pic>
      <p:pic>
        <p:nvPicPr>
          <p:cNvPr id="75" name="Google Shape;75;p36" descr="minibatch gd"/>
          <p:cNvPicPr preferRelativeResize="0"/>
          <p:nvPr/>
        </p:nvPicPr>
        <p:blipFill rotWithShape="1">
          <a:blip r:embed="rId6">
            <a:alphaModFix/>
          </a:blip>
          <a:srcRect/>
          <a:stretch/>
        </p:blipFill>
        <p:spPr>
          <a:xfrm>
            <a:off x="5946262" y="2553874"/>
            <a:ext cx="6163242" cy="2356992"/>
          </a:xfrm>
          <a:prstGeom prst="rect">
            <a:avLst/>
          </a:prstGeom>
          <a:noFill/>
          <a:ln>
            <a:noFill/>
          </a:ln>
        </p:spPr>
      </p:pic>
      <p:sp>
        <p:nvSpPr>
          <p:cNvPr id="76" name="Google Shape;76;p36"/>
          <p:cNvSpPr txBox="1"/>
          <p:nvPr/>
        </p:nvSpPr>
        <p:spPr>
          <a:xfrm>
            <a:off x="597877" y="1294307"/>
            <a:ext cx="22068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Batch Gradient Descent</a:t>
            </a:r>
            <a:endParaRPr sz="1400" b="0" i="0" u="none" strike="noStrike" cap="none">
              <a:solidFill>
                <a:srgbClr val="000000"/>
              </a:solidFill>
              <a:latin typeface="Arial"/>
              <a:ea typeface="Arial"/>
              <a:cs typeface="Arial"/>
              <a:sym typeface="Arial"/>
            </a:endParaRPr>
          </a:p>
        </p:txBody>
      </p:sp>
      <p:sp>
        <p:nvSpPr>
          <p:cNvPr id="77" name="Google Shape;77;p36"/>
          <p:cNvSpPr txBox="1"/>
          <p:nvPr/>
        </p:nvSpPr>
        <p:spPr>
          <a:xfrm>
            <a:off x="597877" y="4084026"/>
            <a:ext cx="262890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Stochastic Gradient Descent</a:t>
            </a:r>
            <a:endParaRPr sz="1400" b="0" i="0" u="none" strike="noStrike" cap="none">
              <a:solidFill>
                <a:srgbClr val="000000"/>
              </a:solidFill>
              <a:latin typeface="Arial"/>
              <a:ea typeface="Arial"/>
              <a:cs typeface="Arial"/>
              <a:sym typeface="Arial"/>
            </a:endParaRPr>
          </a:p>
        </p:txBody>
      </p:sp>
      <p:sp>
        <p:nvSpPr>
          <p:cNvPr id="78" name="Google Shape;78;p36"/>
          <p:cNvSpPr txBox="1"/>
          <p:nvPr/>
        </p:nvSpPr>
        <p:spPr>
          <a:xfrm>
            <a:off x="6125928" y="2261628"/>
            <a:ext cx="26523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Mini-Batch Gradient Descent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330"/>
        <p:cNvGrpSpPr/>
        <p:nvPr/>
      </p:nvGrpSpPr>
      <p:grpSpPr>
        <a:xfrm>
          <a:off x="0" y="0"/>
          <a:ext cx="0" cy="0"/>
          <a:chOff x="0" y="0"/>
          <a:chExt cx="0" cy="0"/>
        </a:xfrm>
      </p:grpSpPr>
      <p:sp>
        <p:nvSpPr>
          <p:cNvPr id="331" name="Google Shape;331;p16"/>
          <p:cNvSpPr txBox="1">
            <a:spLocks noGrp="1"/>
          </p:cNvSpPr>
          <p:nvPr>
            <p:ph type="title"/>
          </p:nvPr>
        </p:nvSpPr>
        <p:spPr>
          <a:xfrm>
            <a:off x="304799" y="11960"/>
            <a:ext cx="10429673" cy="689932"/>
          </a:xfrm>
          <a:prstGeom prst="rect">
            <a:avLst/>
          </a:prstGeom>
          <a:noFill/>
          <a:ln>
            <a:noFill/>
          </a:ln>
        </p:spPr>
        <p:txBody>
          <a:bodyPr spcFirstLastPara="1" wrap="square" lIns="0" tIns="12700" rIns="0" bIns="0" anchor="t" anchorCtr="0">
            <a:spAutoFit/>
          </a:bodyPr>
          <a:lstStyle/>
          <a:p>
            <a:pPr marL="12700" lvl="0"/>
            <a:r>
              <a:rPr lang="en-US" sz="4400" dirty="0" err="1">
                <a:latin typeface="+mj-lt"/>
                <a:ea typeface="Cambria"/>
                <a:cs typeface="Cambria"/>
                <a:sym typeface="Cambria"/>
              </a:rPr>
              <a:t>RMSprop</a:t>
            </a:r>
            <a:endParaRPr lang="en-US" sz="4400" dirty="0">
              <a:latin typeface="+mj-lt"/>
              <a:ea typeface="Cambria"/>
              <a:cs typeface="Cambria"/>
              <a:sym typeface="Cambria"/>
            </a:endParaRPr>
          </a:p>
        </p:txBody>
      </p:sp>
      <p:pic>
        <p:nvPicPr>
          <p:cNvPr id="333" name="Google Shape;333;p16"/>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34" name="Google Shape;334;p16"/>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40</a:t>
            </a:fld>
            <a:endParaRPr/>
          </a:p>
        </p:txBody>
      </p:sp>
      <p:pic>
        <p:nvPicPr>
          <p:cNvPr id="3" name="Picture 2"/>
          <p:cNvPicPr>
            <a:picLocks noChangeAspect="1"/>
          </p:cNvPicPr>
          <p:nvPr/>
        </p:nvPicPr>
        <p:blipFill>
          <a:blip r:embed="rId4"/>
          <a:stretch>
            <a:fillRect/>
          </a:stretch>
        </p:blipFill>
        <p:spPr>
          <a:xfrm>
            <a:off x="1706660" y="1340826"/>
            <a:ext cx="7071580" cy="3664031"/>
          </a:xfrm>
          <a:prstGeom prst="rect">
            <a:avLst/>
          </a:prstGeom>
        </p:spPr>
      </p:pic>
    </p:spTree>
    <p:extLst>
      <p:ext uri="{BB962C8B-B14F-4D97-AF65-F5344CB8AC3E}">
        <p14:creationId xmlns:p14="http://schemas.microsoft.com/office/powerpoint/2010/main" val="3827462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330"/>
        <p:cNvGrpSpPr/>
        <p:nvPr/>
      </p:nvGrpSpPr>
      <p:grpSpPr>
        <a:xfrm>
          <a:off x="0" y="0"/>
          <a:ext cx="0" cy="0"/>
          <a:chOff x="0" y="0"/>
          <a:chExt cx="0" cy="0"/>
        </a:xfrm>
      </p:grpSpPr>
      <p:sp>
        <p:nvSpPr>
          <p:cNvPr id="331" name="Google Shape;331;p16"/>
          <p:cNvSpPr txBox="1">
            <a:spLocks noGrp="1"/>
          </p:cNvSpPr>
          <p:nvPr>
            <p:ph type="title"/>
          </p:nvPr>
        </p:nvSpPr>
        <p:spPr>
          <a:xfrm>
            <a:off x="304799" y="11960"/>
            <a:ext cx="10429673" cy="689932"/>
          </a:xfrm>
          <a:prstGeom prst="rect">
            <a:avLst/>
          </a:prstGeom>
          <a:noFill/>
          <a:ln>
            <a:noFill/>
          </a:ln>
        </p:spPr>
        <p:txBody>
          <a:bodyPr spcFirstLastPara="1" wrap="square" lIns="0" tIns="12700" rIns="0" bIns="0" anchor="t" anchorCtr="0">
            <a:spAutoFit/>
          </a:bodyPr>
          <a:lstStyle/>
          <a:p>
            <a:pPr marL="12700" lvl="0"/>
            <a:r>
              <a:rPr lang="en-US" sz="4400" dirty="0" err="1">
                <a:latin typeface="+mj-lt"/>
                <a:ea typeface="Cambria"/>
                <a:cs typeface="Cambria"/>
                <a:sym typeface="Cambria"/>
              </a:rPr>
              <a:t>RMSprop</a:t>
            </a:r>
            <a:endParaRPr lang="en-US" sz="4400" dirty="0">
              <a:latin typeface="+mj-lt"/>
              <a:ea typeface="Cambria"/>
              <a:cs typeface="Cambria"/>
              <a:sym typeface="Cambria"/>
            </a:endParaRPr>
          </a:p>
        </p:txBody>
      </p:sp>
      <p:pic>
        <p:nvPicPr>
          <p:cNvPr id="333" name="Google Shape;333;p16"/>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34" name="Google Shape;334;p16"/>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41</a:t>
            </a:fld>
            <a:endParaRPr/>
          </a:p>
        </p:txBody>
      </p:sp>
      <p:sp>
        <p:nvSpPr>
          <p:cNvPr id="2" name="TextBox 1"/>
          <p:cNvSpPr txBox="1"/>
          <p:nvPr/>
        </p:nvSpPr>
        <p:spPr>
          <a:xfrm>
            <a:off x="360485" y="1248508"/>
            <a:ext cx="11377246"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In </a:t>
            </a:r>
            <a:r>
              <a:rPr lang="en-US" sz="2400" dirty="0"/>
              <a:t>practice, </a:t>
            </a:r>
            <a:r>
              <a:rPr lang="en-US" sz="2400" dirty="0" err="1"/>
              <a:t>RMSprop</a:t>
            </a:r>
            <a:r>
              <a:rPr lang="en-US" sz="2400" dirty="0"/>
              <a:t> is used in high-dimensional parameter spaces, where the oscillations may be present in a subset of parameters. By taking the squared derivatives of these parameters, </a:t>
            </a:r>
            <a:r>
              <a:rPr lang="en-US" sz="2400" dirty="0" err="1"/>
              <a:t>RMSprop</a:t>
            </a:r>
            <a:r>
              <a:rPr lang="en-US" sz="2400" dirty="0"/>
              <a:t> can dampen the oscillations and speed up the learning process</a:t>
            </a:r>
            <a:r>
              <a:rPr lang="en-US" sz="2400" dirty="0" smtClean="0"/>
              <a:t>.</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a:t>To ensure numerical stability, a very small epsilon value is added to the denominator to prevent division by zero or very small numbers.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a:t>RMSprop</a:t>
            </a:r>
            <a:r>
              <a:rPr lang="en-US" sz="2400" dirty="0"/>
              <a:t> was first introduced in a Coursera course taught by Jeff Hinton and has since become a widely used optimization algorithm in deep learning.</a:t>
            </a:r>
          </a:p>
        </p:txBody>
      </p:sp>
    </p:spTree>
    <p:extLst>
      <p:ext uri="{BB962C8B-B14F-4D97-AF65-F5344CB8AC3E}">
        <p14:creationId xmlns:p14="http://schemas.microsoft.com/office/powerpoint/2010/main" val="4122955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390"/>
        <p:cNvGrpSpPr/>
        <p:nvPr/>
      </p:nvGrpSpPr>
      <p:grpSpPr>
        <a:xfrm>
          <a:off x="0" y="0"/>
          <a:ext cx="0" cy="0"/>
          <a:chOff x="0" y="0"/>
          <a:chExt cx="0" cy="0"/>
        </a:xfrm>
      </p:grpSpPr>
      <p:sp>
        <p:nvSpPr>
          <p:cNvPr id="391" name="Google Shape;391;p20"/>
          <p:cNvSpPr txBox="1">
            <a:spLocks noGrp="1"/>
          </p:cNvSpPr>
          <p:nvPr>
            <p:ph type="title"/>
          </p:nvPr>
        </p:nvSpPr>
        <p:spPr>
          <a:xfrm>
            <a:off x="246122" y="173563"/>
            <a:ext cx="247713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a:latin typeface="Cambria"/>
                <a:ea typeface="Cambria"/>
                <a:cs typeface="Cambria"/>
                <a:sym typeface="Cambria"/>
              </a:rPr>
              <a:t>RMSprop</a:t>
            </a:r>
            <a:endParaRPr sz="4400">
              <a:latin typeface="Cambria"/>
              <a:ea typeface="Cambria"/>
              <a:cs typeface="Cambria"/>
              <a:sym typeface="Cambria"/>
            </a:endParaRPr>
          </a:p>
        </p:txBody>
      </p:sp>
      <p:pic>
        <p:nvPicPr>
          <p:cNvPr id="392" name="Google Shape;392;p20"/>
          <p:cNvPicPr preferRelativeResize="0"/>
          <p:nvPr/>
        </p:nvPicPr>
        <p:blipFill rotWithShape="1">
          <a:blip r:embed="rId3">
            <a:alphaModFix/>
          </a:blip>
          <a:srcRect/>
          <a:stretch/>
        </p:blipFill>
        <p:spPr>
          <a:xfrm>
            <a:off x="712595" y="913640"/>
            <a:ext cx="10770159" cy="5944360"/>
          </a:xfrm>
          <a:prstGeom prst="rect">
            <a:avLst/>
          </a:prstGeom>
          <a:noFill/>
          <a:ln>
            <a:noFill/>
          </a:ln>
        </p:spPr>
      </p:pic>
      <p:pic>
        <p:nvPicPr>
          <p:cNvPr id="393" name="Google Shape;393;p20"/>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394" name="Google Shape;394;p20"/>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398"/>
        <p:cNvGrpSpPr/>
        <p:nvPr/>
      </p:nvGrpSpPr>
      <p:grpSpPr>
        <a:xfrm>
          <a:off x="0" y="0"/>
          <a:ext cx="0" cy="0"/>
          <a:chOff x="0" y="0"/>
          <a:chExt cx="0" cy="0"/>
        </a:xfrm>
      </p:grpSpPr>
      <p:sp>
        <p:nvSpPr>
          <p:cNvPr id="399" name="Google Shape;399;p21"/>
          <p:cNvSpPr txBox="1">
            <a:spLocks noGrp="1"/>
          </p:cNvSpPr>
          <p:nvPr>
            <p:ph type="title"/>
          </p:nvPr>
        </p:nvSpPr>
        <p:spPr>
          <a:xfrm>
            <a:off x="1742100" y="1265775"/>
            <a:ext cx="9244500" cy="2124413"/>
          </a:xfrm>
          <a:prstGeom prst="rect">
            <a:avLst/>
          </a:prstGeom>
          <a:noFill/>
          <a:ln>
            <a:noFill/>
          </a:ln>
        </p:spPr>
        <p:txBody>
          <a:bodyPr spcFirstLastPara="1" wrap="square" lIns="0" tIns="110475" rIns="0" bIns="0" anchor="t" anchorCtr="0">
            <a:spAutoFit/>
          </a:bodyPr>
          <a:lstStyle/>
          <a:p>
            <a:pPr marL="5066665" marR="5080" lvl="0" indent="-303530" algn="l" rtl="0">
              <a:lnSpc>
                <a:spcPct val="108833"/>
              </a:lnSpc>
              <a:spcBef>
                <a:spcPts val="0"/>
              </a:spcBef>
              <a:spcAft>
                <a:spcPts val="0"/>
              </a:spcAft>
              <a:buSzPts val="1400"/>
              <a:buNone/>
            </a:pPr>
            <a:r>
              <a:rPr lang="en-US" dirty="0">
                <a:latin typeface="+mj-lt"/>
              </a:rPr>
              <a:t>Optimization Algorithms</a:t>
            </a:r>
            <a:endParaRPr dirty="0">
              <a:latin typeface="+mj-lt"/>
            </a:endParaRPr>
          </a:p>
        </p:txBody>
      </p:sp>
      <p:sp>
        <p:nvSpPr>
          <p:cNvPr id="400" name="Google Shape;400;p21"/>
          <p:cNvSpPr txBox="1"/>
          <p:nvPr/>
        </p:nvSpPr>
        <p:spPr>
          <a:xfrm>
            <a:off x="5225250" y="3704166"/>
            <a:ext cx="6494700" cy="2009125"/>
          </a:xfrm>
          <a:prstGeom prst="rect">
            <a:avLst/>
          </a:prstGeom>
          <a:noFill/>
          <a:ln>
            <a:noFill/>
          </a:ln>
        </p:spPr>
        <p:txBody>
          <a:bodyPr spcFirstLastPara="1" wrap="square" lIns="0" tIns="31100" rIns="0" bIns="0" anchor="t" anchorCtr="0">
            <a:spAutoFit/>
          </a:bodyPr>
          <a:lstStyle/>
          <a:p>
            <a:pPr marL="1595120" marR="5080" lvl="0" indent="-1583055" algn="l" rtl="0">
              <a:lnSpc>
                <a:spcPct val="119242"/>
              </a:lnSpc>
              <a:spcBef>
                <a:spcPts val="0"/>
              </a:spcBef>
              <a:spcAft>
                <a:spcPts val="0"/>
              </a:spcAft>
              <a:buClr>
                <a:srgbClr val="000000"/>
              </a:buClr>
              <a:buSzPts val="6600"/>
              <a:buFont typeface="Arial"/>
              <a:buNone/>
            </a:pPr>
            <a:r>
              <a:rPr lang="en-US" sz="5400" b="0" i="0" u="none" strike="noStrike" cap="none" dirty="0">
                <a:solidFill>
                  <a:srgbClr val="000000"/>
                </a:solidFill>
                <a:latin typeface="+mj-lt"/>
                <a:ea typeface="Calibri"/>
                <a:cs typeface="Calibri"/>
                <a:sym typeface="Calibri"/>
              </a:rPr>
              <a:t>Adam optimization algorithm</a:t>
            </a:r>
            <a:endParaRPr sz="5400" b="0" i="0" u="none" strike="noStrike" cap="none" dirty="0">
              <a:solidFill>
                <a:srgbClr val="000000"/>
              </a:solidFill>
              <a:latin typeface="+mj-lt"/>
              <a:ea typeface="Calibri"/>
              <a:cs typeface="Calibri"/>
              <a:sym typeface="Calibri"/>
            </a:endParaRPr>
          </a:p>
        </p:txBody>
      </p:sp>
      <p:sp>
        <p:nvSpPr>
          <p:cNvPr id="401" name="Google Shape;401;p21"/>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402" name="Google Shape;402;p21"/>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403" name="Google Shape;403;p21"/>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330"/>
        <p:cNvGrpSpPr/>
        <p:nvPr/>
      </p:nvGrpSpPr>
      <p:grpSpPr>
        <a:xfrm>
          <a:off x="0" y="0"/>
          <a:ext cx="0" cy="0"/>
          <a:chOff x="0" y="0"/>
          <a:chExt cx="0" cy="0"/>
        </a:xfrm>
      </p:grpSpPr>
      <p:sp>
        <p:nvSpPr>
          <p:cNvPr id="331" name="Google Shape;331;p16"/>
          <p:cNvSpPr txBox="1">
            <a:spLocks noGrp="1"/>
          </p:cNvSpPr>
          <p:nvPr>
            <p:ph type="title"/>
          </p:nvPr>
        </p:nvSpPr>
        <p:spPr>
          <a:xfrm>
            <a:off x="304799" y="11960"/>
            <a:ext cx="10429673" cy="689932"/>
          </a:xfrm>
          <a:prstGeom prst="rect">
            <a:avLst/>
          </a:prstGeom>
          <a:noFill/>
          <a:ln>
            <a:noFill/>
          </a:ln>
        </p:spPr>
        <p:txBody>
          <a:bodyPr spcFirstLastPara="1" wrap="square" lIns="0" tIns="12700" rIns="0" bIns="0" anchor="t" anchorCtr="0">
            <a:spAutoFit/>
          </a:bodyPr>
          <a:lstStyle/>
          <a:p>
            <a:pPr marL="12700" lvl="0"/>
            <a:r>
              <a:rPr lang="en-US" sz="4400" dirty="0">
                <a:latin typeface="+mj-lt"/>
                <a:ea typeface="Cambria"/>
                <a:cs typeface="Cambria"/>
                <a:sym typeface="Cambria"/>
              </a:rPr>
              <a:t>Adam optimization algorithm</a:t>
            </a:r>
          </a:p>
        </p:txBody>
      </p:sp>
      <p:pic>
        <p:nvPicPr>
          <p:cNvPr id="333" name="Google Shape;333;p16"/>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34" name="Google Shape;334;p16"/>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44</a:t>
            </a:fld>
            <a:endParaRPr/>
          </a:p>
        </p:txBody>
      </p:sp>
      <p:sp>
        <p:nvSpPr>
          <p:cNvPr id="2" name="TextBox 1"/>
          <p:cNvSpPr txBox="1"/>
          <p:nvPr/>
        </p:nvSpPr>
        <p:spPr>
          <a:xfrm>
            <a:off x="360485" y="1248508"/>
            <a:ext cx="11377246"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field of deep learning has seen many optimization algorithms proposed over time, but few have been shown to work well across a wide range of neural networks. Gradient descent with momentum has been a popular and effective algorithm, and </a:t>
            </a:r>
            <a:r>
              <a:rPr lang="en-US" sz="2400" dirty="0" err="1"/>
              <a:t>RMSprop</a:t>
            </a:r>
            <a:r>
              <a:rPr lang="en-US" sz="2400" dirty="0"/>
              <a:t> and Adam have been two algorithms that have also been shown to work well across a wide range of deep learning architectures</a:t>
            </a:r>
            <a:r>
              <a:rPr lang="en-US" sz="2400" dirty="0" smtClean="0"/>
              <a:t>.</a:t>
            </a:r>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a:t>Adam (stands for </a:t>
            </a:r>
            <a:r>
              <a:rPr lang="en-US" sz="2400" dirty="0" smtClean="0"/>
              <a:t>Adaptive Moment Estimation</a:t>
            </a:r>
            <a:r>
              <a:rPr lang="en-US" sz="2400" dirty="0"/>
              <a:t>) is an optimization algorithm that combines the effect of gradient descent with momentum and gradient descent with </a:t>
            </a:r>
            <a:r>
              <a:rPr lang="en-US" sz="2400" dirty="0" err="1"/>
              <a:t>RMSprop</a:t>
            </a:r>
            <a:r>
              <a:rPr lang="en-US" sz="2400" dirty="0"/>
              <a:t>. The algorithm has several </a:t>
            </a:r>
            <a:r>
              <a:rPr lang="en-US" sz="2400" dirty="0" err="1"/>
              <a:t>hyperparameters</a:t>
            </a:r>
            <a:r>
              <a:rPr lang="en-US" sz="2400" dirty="0"/>
              <a:t>, including the learning rate </a:t>
            </a:r>
            <a:r>
              <a:rPr lang="el-GR" sz="2400" dirty="0"/>
              <a:t>α</a:t>
            </a:r>
            <a:r>
              <a:rPr lang="en-US" sz="2400" dirty="0" smtClean="0"/>
              <a:t>, </a:t>
            </a:r>
            <a:r>
              <a:rPr lang="el-GR" sz="2400" dirty="0" smtClean="0"/>
              <a:t>β</a:t>
            </a:r>
            <a:r>
              <a:rPr lang="en-US" sz="2400" baseline="-25000" dirty="0" smtClean="0"/>
              <a:t>1</a:t>
            </a:r>
            <a:r>
              <a:rPr lang="en-US" sz="2400" dirty="0" smtClean="0"/>
              <a:t>, </a:t>
            </a:r>
            <a:r>
              <a:rPr lang="el-GR" sz="2400" dirty="0" smtClean="0"/>
              <a:t>β</a:t>
            </a:r>
            <a:r>
              <a:rPr lang="en-US" sz="2400" baseline="-25000" dirty="0" smtClean="0"/>
              <a:t>2</a:t>
            </a:r>
            <a:r>
              <a:rPr lang="en-US" sz="2400" dirty="0" smtClean="0"/>
              <a:t>, </a:t>
            </a:r>
            <a:r>
              <a:rPr lang="en-US" sz="2400" dirty="0"/>
              <a:t>and epsilon. The default values for </a:t>
            </a:r>
            <a:r>
              <a:rPr lang="el-GR" sz="2400" dirty="0"/>
              <a:t>β</a:t>
            </a:r>
            <a:r>
              <a:rPr lang="en-US" sz="2400" baseline="-25000" dirty="0"/>
              <a:t>1</a:t>
            </a:r>
            <a:r>
              <a:rPr lang="en-US" sz="2400" dirty="0" smtClean="0"/>
              <a:t> </a:t>
            </a:r>
            <a:r>
              <a:rPr lang="en-US" sz="2400" dirty="0"/>
              <a:t>and </a:t>
            </a:r>
            <a:r>
              <a:rPr lang="el-GR" sz="2400" dirty="0" smtClean="0"/>
              <a:t>β</a:t>
            </a:r>
            <a:r>
              <a:rPr lang="en-US" sz="2400" baseline="-25000" dirty="0" smtClean="0"/>
              <a:t>2</a:t>
            </a:r>
            <a:r>
              <a:rPr lang="en-US" sz="2400" dirty="0" smtClean="0"/>
              <a:t> </a:t>
            </a:r>
            <a:r>
              <a:rPr lang="en-US" sz="2400" dirty="0"/>
              <a:t>are 0.9 and 0.999, respectively, and the recommended value for </a:t>
            </a:r>
            <a:r>
              <a:rPr lang="el-GR" sz="2400" dirty="0"/>
              <a:t>ϵ</a:t>
            </a:r>
            <a:r>
              <a:rPr lang="en-US" sz="2400" dirty="0" smtClean="0"/>
              <a:t> </a:t>
            </a:r>
            <a:r>
              <a:rPr lang="en-US" sz="2400" dirty="0"/>
              <a:t>is </a:t>
            </a:r>
            <a:r>
              <a:rPr lang="en-US" sz="2400" dirty="0" smtClean="0"/>
              <a:t>10</a:t>
            </a:r>
            <a:r>
              <a:rPr lang="en-US" sz="2400" baseline="30000" dirty="0" smtClean="0"/>
              <a:t>-8</a:t>
            </a:r>
            <a:r>
              <a:rPr lang="en-US" sz="2400" dirty="0" smtClean="0"/>
              <a:t>.</a:t>
            </a:r>
            <a:endParaRPr lang="en-US" sz="2400" dirty="0"/>
          </a:p>
        </p:txBody>
      </p:sp>
    </p:spTree>
    <p:extLst>
      <p:ext uri="{BB962C8B-B14F-4D97-AF65-F5344CB8AC3E}">
        <p14:creationId xmlns:p14="http://schemas.microsoft.com/office/powerpoint/2010/main" val="25264145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407"/>
        <p:cNvGrpSpPr/>
        <p:nvPr/>
      </p:nvGrpSpPr>
      <p:grpSpPr>
        <a:xfrm>
          <a:off x="0" y="0"/>
          <a:ext cx="0" cy="0"/>
          <a:chOff x="0" y="0"/>
          <a:chExt cx="0" cy="0"/>
        </a:xfrm>
      </p:grpSpPr>
      <p:sp>
        <p:nvSpPr>
          <p:cNvPr id="408" name="Google Shape;408;p22"/>
          <p:cNvSpPr txBox="1">
            <a:spLocks noGrp="1"/>
          </p:cNvSpPr>
          <p:nvPr>
            <p:ph type="title"/>
          </p:nvPr>
        </p:nvSpPr>
        <p:spPr>
          <a:xfrm>
            <a:off x="246122" y="173563"/>
            <a:ext cx="767397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a:latin typeface="Cambria"/>
                <a:ea typeface="Cambria"/>
                <a:cs typeface="Cambria"/>
                <a:sym typeface="Cambria"/>
              </a:rPr>
              <a:t>Adam optimization algorithm</a:t>
            </a:r>
            <a:endParaRPr sz="4400">
              <a:latin typeface="Cambria"/>
              <a:ea typeface="Cambria"/>
              <a:cs typeface="Cambria"/>
              <a:sym typeface="Cambria"/>
            </a:endParaRPr>
          </a:p>
        </p:txBody>
      </p:sp>
      <p:pic>
        <p:nvPicPr>
          <p:cNvPr id="410" name="Google Shape;410;p22"/>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411" name="Google Shape;411;p22"/>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45</a:t>
            </a:fld>
            <a:endParaRPr/>
          </a:p>
        </p:txBody>
      </p:sp>
      <p:pic>
        <p:nvPicPr>
          <p:cNvPr id="3" name="Picture 2"/>
          <p:cNvPicPr>
            <a:picLocks noChangeAspect="1"/>
          </p:cNvPicPr>
          <p:nvPr/>
        </p:nvPicPr>
        <p:blipFill>
          <a:blip r:embed="rId4"/>
          <a:stretch>
            <a:fillRect/>
          </a:stretch>
        </p:blipFill>
        <p:spPr>
          <a:xfrm>
            <a:off x="3933825" y="881428"/>
            <a:ext cx="4020052" cy="5923822"/>
          </a:xfrm>
          <a:prstGeom prst="rect">
            <a:avLst/>
          </a:prstGeom>
        </p:spPr>
      </p:pic>
    </p:spTree>
    <p:extLst>
      <p:ext uri="{BB962C8B-B14F-4D97-AF65-F5344CB8AC3E}">
        <p14:creationId xmlns:p14="http://schemas.microsoft.com/office/powerpoint/2010/main" val="28905660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415"/>
        <p:cNvGrpSpPr/>
        <p:nvPr/>
      </p:nvGrpSpPr>
      <p:grpSpPr>
        <a:xfrm>
          <a:off x="0" y="0"/>
          <a:ext cx="0" cy="0"/>
          <a:chOff x="0" y="0"/>
          <a:chExt cx="0" cy="0"/>
        </a:xfrm>
      </p:grpSpPr>
      <p:sp>
        <p:nvSpPr>
          <p:cNvPr id="416" name="Google Shape;416;p23"/>
          <p:cNvSpPr txBox="1">
            <a:spLocks noGrp="1"/>
          </p:cNvSpPr>
          <p:nvPr>
            <p:ph type="title"/>
          </p:nvPr>
        </p:nvSpPr>
        <p:spPr>
          <a:xfrm>
            <a:off x="246122" y="173563"/>
            <a:ext cx="649033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a:latin typeface="Cambria"/>
                <a:ea typeface="Cambria"/>
                <a:cs typeface="Cambria"/>
                <a:sym typeface="Cambria"/>
              </a:rPr>
              <a:t>Hyperparameters choice:</a:t>
            </a:r>
            <a:endParaRPr sz="4400">
              <a:latin typeface="Cambria"/>
              <a:ea typeface="Cambria"/>
              <a:cs typeface="Cambria"/>
              <a:sym typeface="Cambria"/>
            </a:endParaRPr>
          </a:p>
        </p:txBody>
      </p:sp>
      <p:pic>
        <p:nvPicPr>
          <p:cNvPr id="417" name="Google Shape;417;p23"/>
          <p:cNvPicPr preferRelativeResize="0"/>
          <p:nvPr/>
        </p:nvPicPr>
        <p:blipFill rotWithShape="1">
          <a:blip r:embed="rId3">
            <a:alphaModFix/>
          </a:blip>
          <a:srcRect/>
          <a:stretch/>
        </p:blipFill>
        <p:spPr>
          <a:xfrm>
            <a:off x="8414600" y="2214041"/>
            <a:ext cx="2438400" cy="2429933"/>
          </a:xfrm>
          <a:prstGeom prst="rect">
            <a:avLst/>
          </a:prstGeom>
          <a:noFill/>
          <a:ln>
            <a:noFill/>
          </a:ln>
        </p:spPr>
      </p:pic>
      <p:sp>
        <p:nvSpPr>
          <p:cNvPr id="418" name="Google Shape;418;p23"/>
          <p:cNvSpPr txBox="1"/>
          <p:nvPr/>
        </p:nvSpPr>
        <p:spPr>
          <a:xfrm>
            <a:off x="8778248" y="4842996"/>
            <a:ext cx="1654800" cy="3822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Adam Coates</a:t>
            </a:r>
            <a:endParaRPr sz="2400" b="0" i="0" u="none" strike="noStrike" cap="none">
              <a:solidFill>
                <a:srgbClr val="000000"/>
              </a:solidFill>
              <a:latin typeface="Calibri"/>
              <a:ea typeface="Calibri"/>
              <a:cs typeface="Calibri"/>
              <a:sym typeface="Calibri"/>
            </a:endParaRPr>
          </a:p>
        </p:txBody>
      </p:sp>
      <p:pic>
        <p:nvPicPr>
          <p:cNvPr id="419" name="Google Shape;419;p23"/>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420" name="Google Shape;420;p23"/>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46</a:t>
            </a:fld>
            <a:endParaRPr/>
          </a:p>
        </p:txBody>
      </p:sp>
      <p:pic>
        <p:nvPicPr>
          <p:cNvPr id="421" name="Google Shape;421;p23"/>
          <p:cNvPicPr preferRelativeResize="0"/>
          <p:nvPr/>
        </p:nvPicPr>
        <p:blipFill rotWithShape="1">
          <a:blip r:embed="rId5">
            <a:alphaModFix/>
          </a:blip>
          <a:srcRect/>
          <a:stretch/>
        </p:blipFill>
        <p:spPr>
          <a:xfrm>
            <a:off x="2041163" y="2214041"/>
            <a:ext cx="4324467" cy="2716958"/>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330"/>
        <p:cNvGrpSpPr/>
        <p:nvPr/>
      </p:nvGrpSpPr>
      <p:grpSpPr>
        <a:xfrm>
          <a:off x="0" y="0"/>
          <a:ext cx="0" cy="0"/>
          <a:chOff x="0" y="0"/>
          <a:chExt cx="0" cy="0"/>
        </a:xfrm>
      </p:grpSpPr>
      <p:sp>
        <p:nvSpPr>
          <p:cNvPr id="331" name="Google Shape;331;p16"/>
          <p:cNvSpPr txBox="1">
            <a:spLocks noGrp="1"/>
          </p:cNvSpPr>
          <p:nvPr>
            <p:ph type="title"/>
          </p:nvPr>
        </p:nvSpPr>
        <p:spPr>
          <a:xfrm>
            <a:off x="304799" y="11960"/>
            <a:ext cx="10429673" cy="689932"/>
          </a:xfrm>
          <a:prstGeom prst="rect">
            <a:avLst/>
          </a:prstGeom>
          <a:noFill/>
          <a:ln>
            <a:noFill/>
          </a:ln>
        </p:spPr>
        <p:txBody>
          <a:bodyPr spcFirstLastPara="1" wrap="square" lIns="0" tIns="12700" rIns="0" bIns="0" anchor="t" anchorCtr="0">
            <a:spAutoFit/>
          </a:bodyPr>
          <a:lstStyle/>
          <a:p>
            <a:pPr marL="12700" lvl="0"/>
            <a:r>
              <a:rPr lang="en-US" sz="4400" dirty="0">
                <a:latin typeface="+mj-lt"/>
                <a:ea typeface="Cambria"/>
                <a:cs typeface="Cambria"/>
                <a:sym typeface="Cambria"/>
              </a:rPr>
              <a:t>Adam optimization algorithm</a:t>
            </a:r>
          </a:p>
        </p:txBody>
      </p:sp>
      <p:pic>
        <p:nvPicPr>
          <p:cNvPr id="333" name="Google Shape;333;p16"/>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34" name="Google Shape;334;p16"/>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47</a:t>
            </a:fld>
            <a:endParaRPr/>
          </a:p>
        </p:txBody>
      </p:sp>
      <p:sp>
        <p:nvSpPr>
          <p:cNvPr id="2" name="TextBox 1"/>
          <p:cNvSpPr txBox="1"/>
          <p:nvPr/>
        </p:nvSpPr>
        <p:spPr>
          <a:xfrm>
            <a:off x="360485" y="1248508"/>
            <a:ext cx="11377246" cy="3416320"/>
          </a:xfrm>
          <a:prstGeom prst="rect">
            <a:avLst/>
          </a:prstGeom>
          <a:noFill/>
        </p:spPr>
        <p:txBody>
          <a:bodyPr wrap="square" rtlCol="0">
            <a:spAutoFit/>
          </a:bodyPr>
          <a:lstStyle/>
          <a:p>
            <a:pPr marL="285750" indent="-285750">
              <a:buFont typeface="Arial" panose="020B0604020202020204" pitchFamily="34" charset="0"/>
              <a:buChar char="•"/>
            </a:pPr>
            <a:r>
              <a:rPr lang="el-GR" sz="2400" dirty="0"/>
              <a:t>β</a:t>
            </a:r>
            <a:r>
              <a:rPr lang="en-US" sz="2400" baseline="-25000" dirty="0"/>
              <a:t>1</a:t>
            </a:r>
            <a:r>
              <a:rPr lang="en-US" sz="2400" dirty="0" smtClean="0"/>
              <a:t> </a:t>
            </a:r>
            <a:r>
              <a:rPr lang="en-US" sz="2400" dirty="0"/>
              <a:t>is used to compute the mean of the derivatives (called the first moment) and </a:t>
            </a:r>
            <a:r>
              <a:rPr lang="el-GR" sz="2400" dirty="0" smtClean="0"/>
              <a:t>β</a:t>
            </a:r>
            <a:r>
              <a:rPr lang="en-US" sz="2400" baseline="-25000" dirty="0" smtClean="0"/>
              <a:t>2</a:t>
            </a:r>
            <a:r>
              <a:rPr lang="en-US" sz="2400" dirty="0" smtClean="0"/>
              <a:t> </a:t>
            </a:r>
            <a:r>
              <a:rPr lang="en-US" sz="2400" dirty="0"/>
              <a:t>is used to compute the exponentially weighted average of the squares (called the second moment). The bias correction is also implemented in Adam to improve numerical stability.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a:t>Hyperparameter</a:t>
            </a:r>
            <a:r>
              <a:rPr lang="en-US" sz="2400" dirty="0"/>
              <a:t> tuning is an important step in optimizing the performance of deep learning models. In practice, it is common to use default values for </a:t>
            </a:r>
            <a:r>
              <a:rPr lang="el-GR" sz="2400" dirty="0"/>
              <a:t>β</a:t>
            </a:r>
            <a:r>
              <a:rPr lang="en-US" sz="2400" baseline="-25000" dirty="0"/>
              <a:t>1</a:t>
            </a:r>
            <a:r>
              <a:rPr lang="en-US" sz="2400" dirty="0" smtClean="0"/>
              <a:t>, </a:t>
            </a:r>
            <a:r>
              <a:rPr lang="el-GR" sz="2400" dirty="0" smtClean="0"/>
              <a:t>β</a:t>
            </a:r>
            <a:r>
              <a:rPr lang="en-US" sz="2400" baseline="-25000" dirty="0" smtClean="0"/>
              <a:t>2</a:t>
            </a:r>
            <a:r>
              <a:rPr lang="en-US" sz="2400" dirty="0" smtClean="0"/>
              <a:t>, </a:t>
            </a:r>
            <a:r>
              <a:rPr lang="en-US" sz="2400" dirty="0"/>
              <a:t>and </a:t>
            </a:r>
            <a:r>
              <a:rPr lang="el-GR" sz="2400" dirty="0"/>
              <a:t>ϵ</a:t>
            </a:r>
            <a:r>
              <a:rPr lang="en-US" sz="2400" dirty="0" smtClean="0"/>
              <a:t>, </a:t>
            </a:r>
            <a:r>
              <a:rPr lang="en-US" sz="2400" dirty="0"/>
              <a:t>and to tune the learning rate </a:t>
            </a:r>
            <a:r>
              <a:rPr lang="el-GR" sz="2400" dirty="0"/>
              <a:t>α</a:t>
            </a:r>
            <a:r>
              <a:rPr lang="en-US" sz="2400" dirty="0" smtClean="0"/>
              <a:t> </a:t>
            </a:r>
            <a:r>
              <a:rPr lang="en-US" sz="2400" dirty="0"/>
              <a:t>by trying a range of values to see what works best.</a:t>
            </a:r>
          </a:p>
        </p:txBody>
      </p:sp>
    </p:spTree>
    <p:extLst>
      <p:ext uri="{BB962C8B-B14F-4D97-AF65-F5344CB8AC3E}">
        <p14:creationId xmlns:p14="http://schemas.microsoft.com/office/powerpoint/2010/main" val="16378794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425"/>
        <p:cNvGrpSpPr/>
        <p:nvPr/>
      </p:nvGrpSpPr>
      <p:grpSpPr>
        <a:xfrm>
          <a:off x="0" y="0"/>
          <a:ext cx="0" cy="0"/>
          <a:chOff x="0" y="0"/>
          <a:chExt cx="0" cy="0"/>
        </a:xfrm>
      </p:grpSpPr>
      <p:sp>
        <p:nvSpPr>
          <p:cNvPr id="426" name="Google Shape;426;p24"/>
          <p:cNvSpPr txBox="1">
            <a:spLocks noGrp="1"/>
          </p:cNvSpPr>
          <p:nvPr>
            <p:ph type="title"/>
          </p:nvPr>
        </p:nvSpPr>
        <p:spPr>
          <a:xfrm>
            <a:off x="1742100" y="1265775"/>
            <a:ext cx="9037500" cy="2124413"/>
          </a:xfrm>
          <a:prstGeom prst="rect">
            <a:avLst/>
          </a:prstGeom>
          <a:noFill/>
          <a:ln>
            <a:noFill/>
          </a:ln>
        </p:spPr>
        <p:txBody>
          <a:bodyPr spcFirstLastPara="1" wrap="square" lIns="0" tIns="110475" rIns="0" bIns="0" anchor="t" anchorCtr="0">
            <a:spAutoFit/>
          </a:bodyPr>
          <a:lstStyle/>
          <a:p>
            <a:pPr marL="5066665" marR="5080" lvl="0" indent="-303530" algn="l" rtl="0">
              <a:lnSpc>
                <a:spcPct val="108833"/>
              </a:lnSpc>
              <a:spcBef>
                <a:spcPts val="0"/>
              </a:spcBef>
              <a:spcAft>
                <a:spcPts val="0"/>
              </a:spcAft>
              <a:buSzPts val="1400"/>
              <a:buNone/>
            </a:pPr>
            <a:r>
              <a:rPr lang="en-US" dirty="0">
                <a:latin typeface="+mj-lt"/>
              </a:rPr>
              <a:t>Optimization Algorithms</a:t>
            </a:r>
            <a:endParaRPr dirty="0">
              <a:latin typeface="+mj-lt"/>
            </a:endParaRPr>
          </a:p>
        </p:txBody>
      </p:sp>
      <p:sp>
        <p:nvSpPr>
          <p:cNvPr id="427" name="Google Shape;427;p24"/>
          <p:cNvSpPr txBox="1"/>
          <p:nvPr/>
        </p:nvSpPr>
        <p:spPr>
          <a:xfrm>
            <a:off x="5015966" y="3662766"/>
            <a:ext cx="6908799" cy="1020264"/>
          </a:xfrm>
          <a:prstGeom prst="rect">
            <a:avLst/>
          </a:prstGeom>
          <a:noFill/>
          <a:ln>
            <a:noFill/>
          </a:ln>
        </p:spPr>
        <p:txBody>
          <a:bodyPr spcFirstLastPara="1" wrap="square" lIns="0" tIns="31100" rIns="0" bIns="0" anchor="t" anchorCtr="0">
            <a:spAutoFit/>
          </a:bodyPr>
          <a:lstStyle/>
          <a:p>
            <a:pPr marL="1266190" marR="5080" lvl="0" indent="-1254125" algn="l" rtl="0">
              <a:lnSpc>
                <a:spcPct val="119242"/>
              </a:lnSpc>
              <a:spcBef>
                <a:spcPts val="0"/>
              </a:spcBef>
              <a:spcAft>
                <a:spcPts val="0"/>
              </a:spcAft>
              <a:buClr>
                <a:srgbClr val="000000"/>
              </a:buClr>
              <a:buSzPts val="6600"/>
              <a:buFont typeface="Arial"/>
              <a:buNone/>
            </a:pPr>
            <a:r>
              <a:rPr lang="en-US" sz="5400" b="0" i="0" u="none" strike="noStrike" cap="none" dirty="0">
                <a:solidFill>
                  <a:srgbClr val="000000"/>
                </a:solidFill>
                <a:latin typeface="+mj-lt"/>
                <a:ea typeface="Calibri"/>
                <a:cs typeface="Calibri"/>
                <a:sym typeface="Calibri"/>
              </a:rPr>
              <a:t>Learning rate decay</a:t>
            </a:r>
            <a:endParaRPr sz="5400" b="0" i="0" u="none" strike="noStrike" cap="none" dirty="0">
              <a:solidFill>
                <a:srgbClr val="000000"/>
              </a:solidFill>
              <a:latin typeface="+mj-lt"/>
              <a:ea typeface="Calibri"/>
              <a:cs typeface="Calibri"/>
              <a:sym typeface="Calibri"/>
            </a:endParaRPr>
          </a:p>
        </p:txBody>
      </p:sp>
      <p:sp>
        <p:nvSpPr>
          <p:cNvPr id="428" name="Google Shape;428;p24"/>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429" name="Google Shape;429;p24"/>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430" name="Google Shape;430;p24"/>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330"/>
        <p:cNvGrpSpPr/>
        <p:nvPr/>
      </p:nvGrpSpPr>
      <p:grpSpPr>
        <a:xfrm>
          <a:off x="0" y="0"/>
          <a:ext cx="0" cy="0"/>
          <a:chOff x="0" y="0"/>
          <a:chExt cx="0" cy="0"/>
        </a:xfrm>
      </p:grpSpPr>
      <p:sp>
        <p:nvSpPr>
          <p:cNvPr id="331" name="Google Shape;331;p16"/>
          <p:cNvSpPr txBox="1">
            <a:spLocks noGrp="1"/>
          </p:cNvSpPr>
          <p:nvPr>
            <p:ph type="title"/>
          </p:nvPr>
        </p:nvSpPr>
        <p:spPr>
          <a:xfrm>
            <a:off x="304799" y="11960"/>
            <a:ext cx="10429673" cy="689932"/>
          </a:xfrm>
          <a:prstGeom prst="rect">
            <a:avLst/>
          </a:prstGeom>
          <a:noFill/>
          <a:ln>
            <a:noFill/>
          </a:ln>
        </p:spPr>
        <p:txBody>
          <a:bodyPr spcFirstLastPara="1" wrap="square" lIns="0" tIns="12700" rIns="0" bIns="0" anchor="t" anchorCtr="0">
            <a:spAutoFit/>
          </a:bodyPr>
          <a:lstStyle/>
          <a:p>
            <a:pPr marL="12700" lvl="0"/>
            <a:r>
              <a:rPr lang="en-US" sz="4400" dirty="0">
                <a:latin typeface="+mj-lt"/>
                <a:ea typeface="Cambria"/>
                <a:cs typeface="Cambria"/>
                <a:sym typeface="Cambria"/>
              </a:rPr>
              <a:t>Learning rate decay</a:t>
            </a:r>
          </a:p>
        </p:txBody>
      </p:sp>
      <p:pic>
        <p:nvPicPr>
          <p:cNvPr id="333" name="Google Shape;333;p16"/>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34" name="Google Shape;334;p16"/>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49</a:t>
            </a:fld>
            <a:endParaRPr/>
          </a:p>
        </p:txBody>
      </p:sp>
      <p:sp>
        <p:nvSpPr>
          <p:cNvPr id="2" name="TextBox 1"/>
          <p:cNvSpPr txBox="1"/>
          <p:nvPr/>
        </p:nvSpPr>
        <p:spPr>
          <a:xfrm>
            <a:off x="360485" y="1248508"/>
            <a:ext cx="11377246"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Learning rate decay is a technique used to gradually reduce the learning rate </a:t>
            </a:r>
            <a:r>
              <a:rPr lang="el-GR" sz="2400" dirty="0"/>
              <a:t>α</a:t>
            </a:r>
            <a:r>
              <a:rPr lang="en-US" sz="2400" dirty="0" smtClean="0"/>
              <a:t> </a:t>
            </a:r>
            <a:r>
              <a:rPr lang="en-US" sz="2400" dirty="0"/>
              <a:t>over time during the training process of a neural network. The intuition behind this technique is that as learning approaches convergence, having a slower learning rate allows for smaller and more precise steps towards the minimum instead of oscillating around it. </a:t>
            </a:r>
            <a:endParaRPr lang="en-US" sz="2400" dirty="0" smtClean="0"/>
          </a:p>
          <a:p>
            <a:pPr marL="285750" indent="-285750">
              <a:buFont typeface="Arial" panose="020B0604020202020204" pitchFamily="34" charset="0"/>
              <a:buChar char="•"/>
            </a:pPr>
            <a:endParaRPr lang="en-US" sz="2400" dirty="0" smtClean="0"/>
          </a:p>
          <a:p>
            <a:pPr marL="285750" indent="-285750">
              <a:buFont typeface="Arial" panose="020B0604020202020204" pitchFamily="34" charset="0"/>
              <a:buChar char="•"/>
            </a:pPr>
            <a:r>
              <a:rPr lang="en-US" sz="2400" dirty="0" smtClean="0"/>
              <a:t>To </a:t>
            </a:r>
            <a:r>
              <a:rPr lang="en-US" sz="2400" dirty="0"/>
              <a:t>implement learning rate decay, you can set the learning rate </a:t>
            </a:r>
            <a:r>
              <a:rPr lang="el-GR" sz="2400" dirty="0"/>
              <a:t>α</a:t>
            </a:r>
            <a:r>
              <a:rPr lang="en-US" sz="2400" dirty="0" smtClean="0"/>
              <a:t> </a:t>
            </a:r>
            <a:r>
              <a:rPr lang="en-US" sz="2400" dirty="0"/>
              <a:t>to be equal to 1 over 1 plus a parameter called the </a:t>
            </a:r>
            <a:r>
              <a:rPr lang="en-US" sz="2400" i="1" dirty="0"/>
              <a:t>decay rate</a:t>
            </a:r>
            <a:r>
              <a:rPr lang="en-US" sz="2400" dirty="0"/>
              <a:t> times the </a:t>
            </a:r>
            <a:r>
              <a:rPr lang="en-US" sz="2400" i="1" dirty="0"/>
              <a:t>epoch number</a:t>
            </a:r>
            <a:r>
              <a:rPr lang="en-US" sz="2400" dirty="0"/>
              <a:t>, which is the number of times the algorithm passes through the data. The </a:t>
            </a:r>
            <a:r>
              <a:rPr lang="en-US" sz="2400" i="1" dirty="0"/>
              <a:t>decay rate</a:t>
            </a:r>
            <a:r>
              <a:rPr lang="en-US" sz="2400" dirty="0"/>
              <a:t> becomes another </a:t>
            </a:r>
            <a:r>
              <a:rPr lang="en-US" sz="2400" dirty="0" err="1"/>
              <a:t>hyperparameter</a:t>
            </a:r>
            <a:r>
              <a:rPr lang="en-US" sz="2400" dirty="0"/>
              <a:t> that you may need to tune. There are several other ways to implement learning rate decay, such as exponential decay or discrete staircase.</a:t>
            </a:r>
          </a:p>
        </p:txBody>
      </p:sp>
    </p:spTree>
    <p:extLst>
      <p:ext uri="{BB962C8B-B14F-4D97-AF65-F5344CB8AC3E}">
        <p14:creationId xmlns:p14="http://schemas.microsoft.com/office/powerpoint/2010/main" val="20394154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2"/>
        <p:cNvGrpSpPr/>
        <p:nvPr/>
      </p:nvGrpSpPr>
      <p:grpSpPr>
        <a:xfrm>
          <a:off x="0" y="0"/>
          <a:ext cx="0" cy="0"/>
          <a:chOff x="0" y="0"/>
          <a:chExt cx="0" cy="0"/>
        </a:xfrm>
      </p:grpSpPr>
      <p:sp>
        <p:nvSpPr>
          <p:cNvPr id="83" name="Google Shape;83;p37"/>
          <p:cNvSpPr txBox="1"/>
          <p:nvPr/>
        </p:nvSpPr>
        <p:spPr>
          <a:xfrm>
            <a:off x="261620" y="139696"/>
            <a:ext cx="9824085" cy="695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400"/>
              <a:buFont typeface="Arial"/>
              <a:buNone/>
            </a:pPr>
            <a:r>
              <a:rPr lang="en-US" sz="4400" b="0" i="0" u="none" strike="noStrike" cap="none">
                <a:solidFill>
                  <a:srgbClr val="000000"/>
                </a:solidFill>
                <a:latin typeface="Cambria"/>
                <a:ea typeface="Cambria"/>
                <a:cs typeface="Cambria"/>
                <a:sym typeface="Cambria"/>
              </a:rPr>
              <a:t>Mini-batch gradient descent</a:t>
            </a:r>
            <a:endParaRPr sz="4400" b="0" i="0" u="none" strike="noStrike" cap="none">
              <a:solidFill>
                <a:srgbClr val="000000"/>
              </a:solidFill>
              <a:latin typeface="Cambria"/>
              <a:ea typeface="Cambria"/>
              <a:cs typeface="Cambria"/>
              <a:sym typeface="Cambria"/>
            </a:endParaRPr>
          </a:p>
        </p:txBody>
      </p:sp>
      <p:sp>
        <p:nvSpPr>
          <p:cNvPr id="84" name="Google Shape;84;p37"/>
          <p:cNvSpPr txBox="1"/>
          <p:nvPr/>
        </p:nvSpPr>
        <p:spPr>
          <a:xfrm>
            <a:off x="261620" y="1362553"/>
            <a:ext cx="11804650" cy="320601"/>
          </a:xfrm>
          <a:prstGeom prst="rect">
            <a:avLst/>
          </a:prstGeom>
          <a:noFill/>
          <a:ln>
            <a:noFill/>
          </a:ln>
        </p:spPr>
        <p:txBody>
          <a:bodyPr spcFirstLastPara="1" wrap="square" lIns="0" tIns="12700" rIns="0" bIns="0" anchor="t" anchorCtr="0">
            <a:spAutoFit/>
          </a:bodyPr>
          <a:lstStyle/>
          <a:p>
            <a:pPr marL="355600" marR="0" lvl="0" indent="-139700" algn="l" rtl="0">
              <a:lnSpc>
                <a:spcPct val="100000"/>
              </a:lnSpc>
              <a:spcBef>
                <a:spcPts val="0"/>
              </a:spcBef>
              <a:spcAft>
                <a:spcPts val="0"/>
              </a:spcAft>
              <a:buClr>
                <a:srgbClr val="000000"/>
              </a:buClr>
              <a:buSzPts val="3200"/>
              <a:buFont typeface="Arial"/>
              <a:buNone/>
            </a:pPr>
            <a:endParaRPr sz="2000" b="0" i="0" u="none" strike="noStrike" cap="none">
              <a:solidFill>
                <a:srgbClr val="000000"/>
              </a:solidFill>
              <a:latin typeface="Arial"/>
              <a:ea typeface="Arial"/>
              <a:cs typeface="Arial"/>
              <a:sym typeface="Arial"/>
            </a:endParaRPr>
          </a:p>
        </p:txBody>
      </p:sp>
      <p:sp>
        <p:nvSpPr>
          <p:cNvPr id="85" name="Google Shape;85;p37"/>
          <p:cNvSpPr/>
          <p:nvPr/>
        </p:nvSpPr>
        <p:spPr>
          <a:xfrm>
            <a:off x="12109504" y="4896172"/>
            <a:ext cx="19685" cy="0"/>
          </a:xfrm>
          <a:custGeom>
            <a:avLst/>
            <a:gdLst/>
            <a:ahLst/>
            <a:cxnLst/>
            <a:rect l="l" t="t" r="r" b="b"/>
            <a:pathLst>
              <a:path w="19684" h="120000" extrusionOk="0">
                <a:moveTo>
                  <a:pt x="19080" y="0"/>
                </a:moveTo>
                <a:lnTo>
                  <a:pt x="6480" y="0"/>
                </a:lnTo>
                <a:lnTo>
                  <a:pt x="0" y="0"/>
                </a:lnTo>
              </a:path>
            </a:pathLst>
          </a:custGeom>
          <a:noFill/>
          <a:ln w="19050" cap="flat" cmpd="sng">
            <a:solidFill>
              <a:srgbClr val="0070C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86" name="Google Shape;86;p37"/>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87" name="Google Shape;87;p37"/>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5</a:t>
            </a:fld>
            <a:endParaRPr/>
          </a:p>
        </p:txBody>
      </p:sp>
      <p:graphicFrame>
        <p:nvGraphicFramePr>
          <p:cNvPr id="88" name="Google Shape;88;p37"/>
          <p:cNvGraphicFramePr/>
          <p:nvPr/>
        </p:nvGraphicFramePr>
        <p:xfrm>
          <a:off x="311150" y="1503362"/>
          <a:ext cx="11569725" cy="2582858"/>
        </p:xfrm>
        <a:graphic>
          <a:graphicData uri="http://schemas.openxmlformats.org/drawingml/2006/table">
            <a:tbl>
              <a:tblPr firstRow="1" firstCol="1" bandRow="1">
                <a:noFill/>
                <a:tableStyleId>{A943D7BD-2058-4800-AD35-331F7F2ADB36}</a:tableStyleId>
              </a:tblPr>
              <a:tblGrid>
                <a:gridCol w="3856575">
                  <a:extLst>
                    <a:ext uri="{9D8B030D-6E8A-4147-A177-3AD203B41FA5}">
                      <a16:colId xmlns:a16="http://schemas.microsoft.com/office/drawing/2014/main" val="20000"/>
                    </a:ext>
                  </a:extLst>
                </a:gridCol>
                <a:gridCol w="3856575">
                  <a:extLst>
                    <a:ext uri="{9D8B030D-6E8A-4147-A177-3AD203B41FA5}">
                      <a16:colId xmlns:a16="http://schemas.microsoft.com/office/drawing/2014/main" val="20001"/>
                    </a:ext>
                  </a:extLst>
                </a:gridCol>
                <a:gridCol w="3856575">
                  <a:extLst>
                    <a:ext uri="{9D8B030D-6E8A-4147-A177-3AD203B41FA5}">
                      <a16:colId xmlns:a16="http://schemas.microsoft.com/office/drawing/2014/main" val="20002"/>
                    </a:ext>
                  </a:extLst>
                </a:gridCol>
              </a:tblGrid>
              <a:tr h="418775">
                <a:tc>
                  <a:txBody>
                    <a:bodyPr/>
                    <a:lstStyle/>
                    <a:p>
                      <a:pPr marL="0" marR="0" lvl="0" indent="0" algn="ctr" rtl="0">
                        <a:lnSpc>
                          <a:spcPct val="107000"/>
                        </a:lnSpc>
                        <a:spcBef>
                          <a:spcPts val="0"/>
                        </a:spcBef>
                        <a:spcAft>
                          <a:spcPts val="0"/>
                        </a:spcAft>
                        <a:buNone/>
                      </a:pPr>
                      <a:r>
                        <a:rPr lang="en-US" sz="1400" u="none" strike="noStrike" cap="none"/>
                        <a:t>Batch Gradient Descent</a:t>
                      </a:r>
                      <a:endParaRPr sz="1100" u="none" strike="noStrike" cap="none">
                        <a:latin typeface="Calibri"/>
                        <a:ea typeface="Calibri"/>
                        <a:cs typeface="Calibri"/>
                        <a:sym typeface="Calibri"/>
                      </a:endParaRPr>
                    </a:p>
                  </a:txBody>
                  <a:tcPr marL="38100" marR="38100" marT="95250" marB="95250" anchor="b"/>
                </a:tc>
                <a:tc>
                  <a:txBody>
                    <a:bodyPr/>
                    <a:lstStyle/>
                    <a:p>
                      <a:pPr marL="0" marR="0" lvl="0" indent="0" algn="ctr" rtl="0">
                        <a:lnSpc>
                          <a:spcPct val="107000"/>
                        </a:lnSpc>
                        <a:spcBef>
                          <a:spcPts val="0"/>
                        </a:spcBef>
                        <a:spcAft>
                          <a:spcPts val="0"/>
                        </a:spcAft>
                        <a:buNone/>
                      </a:pPr>
                      <a:r>
                        <a:rPr lang="en-US" sz="1400" u="none" strike="noStrike" cap="none"/>
                        <a:t>Stochastic Gradient Descent</a:t>
                      </a:r>
                      <a:endParaRPr sz="1100" u="none" strike="noStrike" cap="none">
                        <a:latin typeface="Calibri"/>
                        <a:ea typeface="Calibri"/>
                        <a:cs typeface="Calibri"/>
                        <a:sym typeface="Calibri"/>
                      </a:endParaRPr>
                    </a:p>
                  </a:txBody>
                  <a:tcPr marL="95250" marR="95250" marT="95250" marB="95250" anchor="b"/>
                </a:tc>
                <a:tc>
                  <a:txBody>
                    <a:bodyPr/>
                    <a:lstStyle/>
                    <a:p>
                      <a:pPr marL="0" marR="0" lvl="0" indent="0" algn="ctr" rtl="0">
                        <a:lnSpc>
                          <a:spcPct val="107000"/>
                        </a:lnSpc>
                        <a:spcBef>
                          <a:spcPts val="0"/>
                        </a:spcBef>
                        <a:spcAft>
                          <a:spcPts val="0"/>
                        </a:spcAft>
                        <a:buNone/>
                      </a:pPr>
                      <a:r>
                        <a:rPr lang="en-US" sz="1400" u="none" strike="noStrike" cap="none"/>
                        <a:t>Mini-Batch Gradient Descent</a:t>
                      </a:r>
                      <a:endParaRPr sz="1100" u="none" strike="noStrike" cap="none">
                        <a:latin typeface="Calibri"/>
                        <a:ea typeface="Calibri"/>
                        <a:cs typeface="Calibri"/>
                        <a:sym typeface="Calibri"/>
                      </a:endParaRPr>
                    </a:p>
                  </a:txBody>
                  <a:tcPr marL="95250" marR="95250" marT="95250" marB="95250" anchor="b"/>
                </a:tc>
                <a:extLst>
                  <a:ext uri="{0D108BD9-81ED-4DB2-BD59-A6C34878D82A}">
                    <a16:rowId xmlns:a16="http://schemas.microsoft.com/office/drawing/2014/main" val="10000"/>
                  </a:ext>
                </a:extLst>
              </a:tr>
              <a:tr h="1285875">
                <a:tc>
                  <a:txBody>
                    <a:bodyPr/>
                    <a:lstStyle/>
                    <a:p>
                      <a:pPr marL="0" marR="0" lvl="0" indent="0" algn="l" rtl="0">
                        <a:lnSpc>
                          <a:spcPct val="107000"/>
                        </a:lnSpc>
                        <a:spcBef>
                          <a:spcPts val="0"/>
                        </a:spcBef>
                        <a:spcAft>
                          <a:spcPts val="0"/>
                        </a:spcAft>
                        <a:buNone/>
                      </a:pPr>
                      <a:r>
                        <a:rPr lang="en-US" sz="1200" b="0" u="none" strike="noStrike" cap="none">
                          <a:solidFill>
                            <a:schemeClr val="dk1"/>
                          </a:solidFill>
                        </a:rPr>
                        <a:t>Since the entire training data is considered before taking a step in the direction of gradient, therefore it takes a lot of time for making a single update.</a:t>
                      </a:r>
                      <a:endParaRPr sz="1100" b="0" u="none" strike="noStrike" cap="none">
                        <a:solidFill>
                          <a:schemeClr val="dk1"/>
                        </a:solidFill>
                        <a:latin typeface="Calibri"/>
                        <a:ea typeface="Calibri"/>
                        <a:cs typeface="Calibri"/>
                        <a:sym typeface="Calibri"/>
                      </a:endParaRPr>
                    </a:p>
                  </a:txBody>
                  <a:tcPr marL="95250" marR="95250" marT="133350" marB="133350" anchor="ctr">
                    <a:solidFill>
                      <a:schemeClr val="lt2"/>
                    </a:solidFill>
                  </a:tcPr>
                </a:tc>
                <a:tc>
                  <a:txBody>
                    <a:bodyPr/>
                    <a:lstStyle/>
                    <a:p>
                      <a:pPr marL="0" marR="0" lvl="0" indent="0" algn="l" rtl="0">
                        <a:lnSpc>
                          <a:spcPct val="107000"/>
                        </a:lnSpc>
                        <a:spcBef>
                          <a:spcPts val="0"/>
                        </a:spcBef>
                        <a:spcAft>
                          <a:spcPts val="0"/>
                        </a:spcAft>
                        <a:buNone/>
                      </a:pPr>
                      <a:r>
                        <a:rPr lang="en-US" sz="1200" b="0" u="none" strike="noStrike" cap="none">
                          <a:solidFill>
                            <a:schemeClr val="dk1"/>
                          </a:solidFill>
                        </a:rPr>
                        <a:t>Since only a single training example is considered before taking a step in the direction of gradient, we are forced to loop over the training set and thus cannot exploit the speed associated with vectorizing the code.</a:t>
                      </a:r>
                      <a:endParaRPr sz="1100" b="0" u="none" strike="noStrike" cap="none">
                        <a:solidFill>
                          <a:schemeClr val="dk1"/>
                        </a:solidFill>
                        <a:latin typeface="Calibri"/>
                        <a:ea typeface="Calibri"/>
                        <a:cs typeface="Calibri"/>
                        <a:sym typeface="Calibri"/>
                      </a:endParaRPr>
                    </a:p>
                  </a:txBody>
                  <a:tcPr marL="95250" marR="95250" marT="133350" marB="133350" anchor="ctr">
                    <a:solidFill>
                      <a:schemeClr val="lt2"/>
                    </a:solidFill>
                  </a:tcPr>
                </a:tc>
                <a:tc>
                  <a:txBody>
                    <a:bodyPr/>
                    <a:lstStyle/>
                    <a:p>
                      <a:pPr marL="0" marR="0" lvl="0" indent="0" algn="l" rtl="0">
                        <a:lnSpc>
                          <a:spcPct val="107000"/>
                        </a:lnSpc>
                        <a:spcBef>
                          <a:spcPts val="0"/>
                        </a:spcBef>
                        <a:spcAft>
                          <a:spcPts val="0"/>
                        </a:spcAft>
                        <a:buNone/>
                      </a:pPr>
                      <a:r>
                        <a:rPr lang="en-US" sz="1200" b="0" u="none" strike="noStrike" cap="none">
                          <a:solidFill>
                            <a:schemeClr val="dk1"/>
                          </a:solidFill>
                        </a:rPr>
                        <a:t>Since a subset of training examples is considered, it can make quick updates in the model parameters and can also exploit the speed associated with vectorizing the code.</a:t>
                      </a:r>
                      <a:endParaRPr sz="1100" b="0" u="none" strike="noStrike" cap="none">
                        <a:solidFill>
                          <a:schemeClr val="dk1"/>
                        </a:solidFill>
                        <a:latin typeface="Calibri"/>
                        <a:ea typeface="Calibri"/>
                        <a:cs typeface="Calibri"/>
                        <a:sym typeface="Calibri"/>
                      </a:endParaRPr>
                    </a:p>
                  </a:txBody>
                  <a:tcPr marL="95250" marR="95250" marT="133350" marB="133350" anchor="ctr">
                    <a:solidFill>
                      <a:schemeClr val="lt2"/>
                    </a:solidFill>
                  </a:tcPr>
                </a:tc>
                <a:extLst>
                  <a:ext uri="{0D108BD9-81ED-4DB2-BD59-A6C34878D82A}">
                    <a16:rowId xmlns:a16="http://schemas.microsoft.com/office/drawing/2014/main" val="10001"/>
                  </a:ext>
                </a:extLst>
              </a:tr>
              <a:tr h="878200">
                <a:tc>
                  <a:txBody>
                    <a:bodyPr/>
                    <a:lstStyle/>
                    <a:p>
                      <a:pPr marL="0" marR="0" lvl="0" indent="0" algn="l" rtl="0">
                        <a:lnSpc>
                          <a:spcPct val="107000"/>
                        </a:lnSpc>
                        <a:spcBef>
                          <a:spcPts val="0"/>
                        </a:spcBef>
                        <a:spcAft>
                          <a:spcPts val="0"/>
                        </a:spcAft>
                        <a:buNone/>
                      </a:pPr>
                      <a:r>
                        <a:rPr lang="en-US" sz="1200" b="0" u="none" strike="noStrike" cap="none">
                          <a:solidFill>
                            <a:schemeClr val="dk1"/>
                          </a:solidFill>
                        </a:rPr>
                        <a:t>It makes smooth updates in the model parameters</a:t>
                      </a:r>
                      <a:endParaRPr sz="1100" b="0" u="none" strike="noStrike" cap="none">
                        <a:solidFill>
                          <a:schemeClr val="dk1"/>
                        </a:solidFill>
                        <a:latin typeface="Calibri"/>
                        <a:ea typeface="Calibri"/>
                        <a:cs typeface="Calibri"/>
                        <a:sym typeface="Calibri"/>
                      </a:endParaRPr>
                    </a:p>
                  </a:txBody>
                  <a:tcPr marL="95250" marR="95250" marT="133350" marB="133350" anchor="ctr">
                    <a:solidFill>
                      <a:schemeClr val="lt2"/>
                    </a:solidFill>
                  </a:tcPr>
                </a:tc>
                <a:tc>
                  <a:txBody>
                    <a:bodyPr/>
                    <a:lstStyle/>
                    <a:p>
                      <a:pPr marL="0" marR="0" lvl="0" indent="0" algn="l" rtl="0">
                        <a:lnSpc>
                          <a:spcPct val="107000"/>
                        </a:lnSpc>
                        <a:spcBef>
                          <a:spcPts val="0"/>
                        </a:spcBef>
                        <a:spcAft>
                          <a:spcPts val="0"/>
                        </a:spcAft>
                        <a:buNone/>
                      </a:pPr>
                      <a:r>
                        <a:rPr lang="en-US" sz="1200" b="0" u="none" strike="noStrike" cap="none">
                          <a:solidFill>
                            <a:schemeClr val="dk1"/>
                          </a:solidFill>
                        </a:rPr>
                        <a:t>It makes very noisy updates in the parameters</a:t>
                      </a:r>
                      <a:endParaRPr sz="1100" b="0" u="none" strike="noStrike" cap="none">
                        <a:solidFill>
                          <a:schemeClr val="dk1"/>
                        </a:solidFill>
                        <a:latin typeface="Calibri"/>
                        <a:ea typeface="Calibri"/>
                        <a:cs typeface="Calibri"/>
                        <a:sym typeface="Calibri"/>
                      </a:endParaRPr>
                    </a:p>
                  </a:txBody>
                  <a:tcPr marL="95250" marR="95250" marT="133350" marB="133350" anchor="ctr">
                    <a:solidFill>
                      <a:schemeClr val="lt2"/>
                    </a:solidFill>
                  </a:tcPr>
                </a:tc>
                <a:tc>
                  <a:txBody>
                    <a:bodyPr/>
                    <a:lstStyle/>
                    <a:p>
                      <a:pPr marL="0" marR="0" lvl="0" indent="0" algn="l" rtl="0">
                        <a:lnSpc>
                          <a:spcPct val="107000"/>
                        </a:lnSpc>
                        <a:spcBef>
                          <a:spcPts val="0"/>
                        </a:spcBef>
                        <a:spcAft>
                          <a:spcPts val="0"/>
                        </a:spcAft>
                        <a:buNone/>
                      </a:pPr>
                      <a:r>
                        <a:rPr lang="en-US" sz="1200" b="0" u="none" strike="noStrike" cap="none">
                          <a:solidFill>
                            <a:schemeClr val="dk1"/>
                          </a:solidFill>
                        </a:rPr>
                        <a:t>Depending upon the batch size, the updates can be made less noisy – greater the batch size less noisy is the update</a:t>
                      </a:r>
                      <a:endParaRPr sz="1100" b="0" u="none" strike="noStrike" cap="none">
                        <a:solidFill>
                          <a:schemeClr val="dk1"/>
                        </a:solidFill>
                        <a:latin typeface="Calibri"/>
                        <a:ea typeface="Calibri"/>
                        <a:cs typeface="Calibri"/>
                        <a:sym typeface="Calibri"/>
                      </a:endParaRPr>
                    </a:p>
                  </a:txBody>
                  <a:tcPr marL="95250" marR="95250" marT="133350" marB="133350" anchor="ctr">
                    <a:solidFill>
                      <a:schemeClr val="lt2"/>
                    </a:solidFill>
                  </a:tcPr>
                </a:tc>
                <a:extLst>
                  <a:ext uri="{0D108BD9-81ED-4DB2-BD59-A6C34878D82A}">
                    <a16:rowId xmlns:a16="http://schemas.microsoft.com/office/drawing/2014/main" val="10002"/>
                  </a:ext>
                </a:extLst>
              </a:tr>
            </a:tbl>
          </a:graphicData>
        </a:graphic>
      </p:graphicFrame>
      <p:sp>
        <p:nvSpPr>
          <p:cNvPr id="89" name="Google Shape;89;p37"/>
          <p:cNvSpPr txBox="1"/>
          <p:nvPr/>
        </p:nvSpPr>
        <p:spPr>
          <a:xfrm>
            <a:off x="378069" y="4510454"/>
            <a:ext cx="1150278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In this lesson, we only study mini-batch gradient descent.</a:t>
            </a: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434"/>
        <p:cNvGrpSpPr/>
        <p:nvPr/>
      </p:nvGrpSpPr>
      <p:grpSpPr>
        <a:xfrm>
          <a:off x="0" y="0"/>
          <a:ext cx="0" cy="0"/>
          <a:chOff x="0" y="0"/>
          <a:chExt cx="0" cy="0"/>
        </a:xfrm>
      </p:grpSpPr>
      <p:sp>
        <p:nvSpPr>
          <p:cNvPr id="435" name="Google Shape;435;p25"/>
          <p:cNvSpPr txBox="1">
            <a:spLocks noGrp="1"/>
          </p:cNvSpPr>
          <p:nvPr>
            <p:ph type="title"/>
          </p:nvPr>
        </p:nvSpPr>
        <p:spPr>
          <a:xfrm>
            <a:off x="246122" y="173563"/>
            <a:ext cx="522160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a:latin typeface="Cambria"/>
                <a:ea typeface="Cambria"/>
                <a:cs typeface="Cambria"/>
                <a:sym typeface="Cambria"/>
              </a:rPr>
              <a:t>Learning rate decay</a:t>
            </a:r>
            <a:endParaRPr sz="4400">
              <a:latin typeface="Cambria"/>
              <a:ea typeface="Cambria"/>
              <a:cs typeface="Cambria"/>
              <a:sym typeface="Cambria"/>
            </a:endParaRPr>
          </a:p>
        </p:txBody>
      </p:sp>
      <p:pic>
        <p:nvPicPr>
          <p:cNvPr id="436" name="Google Shape;436;p25"/>
          <p:cNvPicPr preferRelativeResize="0"/>
          <p:nvPr/>
        </p:nvPicPr>
        <p:blipFill rotWithShape="1">
          <a:blip r:embed="rId3">
            <a:alphaModFix/>
          </a:blip>
          <a:srcRect/>
          <a:stretch/>
        </p:blipFill>
        <p:spPr>
          <a:xfrm>
            <a:off x="466025" y="1190350"/>
            <a:ext cx="10406426" cy="5298000"/>
          </a:xfrm>
          <a:prstGeom prst="rect">
            <a:avLst/>
          </a:prstGeom>
          <a:noFill/>
          <a:ln>
            <a:noFill/>
          </a:ln>
        </p:spPr>
      </p:pic>
      <p:pic>
        <p:nvPicPr>
          <p:cNvPr id="437" name="Google Shape;437;p25"/>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438" name="Google Shape;438;p25"/>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442"/>
        <p:cNvGrpSpPr/>
        <p:nvPr/>
      </p:nvGrpSpPr>
      <p:grpSpPr>
        <a:xfrm>
          <a:off x="0" y="0"/>
          <a:ext cx="0" cy="0"/>
          <a:chOff x="0" y="0"/>
          <a:chExt cx="0" cy="0"/>
        </a:xfrm>
      </p:grpSpPr>
      <p:sp>
        <p:nvSpPr>
          <p:cNvPr id="443" name="Google Shape;443;p26"/>
          <p:cNvSpPr txBox="1">
            <a:spLocks noGrp="1"/>
          </p:cNvSpPr>
          <p:nvPr>
            <p:ph type="title"/>
          </p:nvPr>
        </p:nvSpPr>
        <p:spPr>
          <a:xfrm>
            <a:off x="246122" y="173563"/>
            <a:ext cx="904938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a:latin typeface="Cambria"/>
                <a:ea typeface="Cambria"/>
                <a:cs typeface="Cambria"/>
                <a:sym typeface="Cambria"/>
              </a:rPr>
              <a:t>Other learning rate decay methods</a:t>
            </a:r>
            <a:endParaRPr sz="4400">
              <a:latin typeface="Cambria"/>
              <a:ea typeface="Cambria"/>
              <a:cs typeface="Cambria"/>
              <a:sym typeface="Cambria"/>
            </a:endParaRPr>
          </a:p>
        </p:txBody>
      </p:sp>
      <p:pic>
        <p:nvPicPr>
          <p:cNvPr id="444" name="Google Shape;444;p26"/>
          <p:cNvPicPr preferRelativeResize="0"/>
          <p:nvPr/>
        </p:nvPicPr>
        <p:blipFill rotWithShape="1">
          <a:blip r:embed="rId3">
            <a:alphaModFix/>
          </a:blip>
          <a:srcRect/>
          <a:stretch/>
        </p:blipFill>
        <p:spPr>
          <a:xfrm>
            <a:off x="428375" y="1179025"/>
            <a:ext cx="10796284" cy="5334001"/>
          </a:xfrm>
          <a:prstGeom prst="rect">
            <a:avLst/>
          </a:prstGeom>
          <a:noFill/>
          <a:ln>
            <a:noFill/>
          </a:ln>
        </p:spPr>
      </p:pic>
      <p:pic>
        <p:nvPicPr>
          <p:cNvPr id="445" name="Google Shape;445;p26"/>
          <p:cNvPicPr preferRelativeResize="0"/>
          <p:nvPr/>
        </p:nvPicPr>
        <p:blipFill rotWithShape="1">
          <a:blip r:embed="rId4">
            <a:alphaModFix/>
          </a:blip>
          <a:srcRect/>
          <a:stretch/>
        </p:blipFill>
        <p:spPr>
          <a:xfrm>
            <a:off x="10734473" y="0"/>
            <a:ext cx="1448025" cy="796414"/>
          </a:xfrm>
          <a:prstGeom prst="rect">
            <a:avLst/>
          </a:prstGeom>
          <a:noFill/>
          <a:ln>
            <a:noFill/>
          </a:ln>
        </p:spPr>
      </p:pic>
      <p:sp>
        <p:nvSpPr>
          <p:cNvPr id="446" name="Google Shape;446;p26"/>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330"/>
        <p:cNvGrpSpPr/>
        <p:nvPr/>
      </p:nvGrpSpPr>
      <p:grpSpPr>
        <a:xfrm>
          <a:off x="0" y="0"/>
          <a:ext cx="0" cy="0"/>
          <a:chOff x="0" y="0"/>
          <a:chExt cx="0" cy="0"/>
        </a:xfrm>
      </p:grpSpPr>
      <p:sp>
        <p:nvSpPr>
          <p:cNvPr id="331" name="Google Shape;331;p16"/>
          <p:cNvSpPr txBox="1">
            <a:spLocks noGrp="1"/>
          </p:cNvSpPr>
          <p:nvPr>
            <p:ph type="title"/>
          </p:nvPr>
        </p:nvSpPr>
        <p:spPr>
          <a:xfrm>
            <a:off x="304799" y="11960"/>
            <a:ext cx="10429673" cy="689932"/>
          </a:xfrm>
          <a:prstGeom prst="rect">
            <a:avLst/>
          </a:prstGeom>
          <a:noFill/>
          <a:ln>
            <a:noFill/>
          </a:ln>
        </p:spPr>
        <p:txBody>
          <a:bodyPr spcFirstLastPara="1" wrap="square" lIns="0" tIns="12700" rIns="0" bIns="0" anchor="t" anchorCtr="0">
            <a:spAutoFit/>
          </a:bodyPr>
          <a:lstStyle/>
          <a:p>
            <a:pPr marL="12700" lvl="0"/>
            <a:r>
              <a:rPr lang="en-US" sz="4400" dirty="0">
                <a:latin typeface="+mj-lt"/>
                <a:ea typeface="Cambria"/>
                <a:cs typeface="Cambria"/>
                <a:sym typeface="Cambria"/>
              </a:rPr>
              <a:t>Learning rate decay</a:t>
            </a:r>
          </a:p>
        </p:txBody>
      </p:sp>
      <p:pic>
        <p:nvPicPr>
          <p:cNvPr id="333" name="Google Shape;333;p16"/>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34" name="Google Shape;334;p16"/>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52</a:t>
            </a:fld>
            <a:endParaRPr/>
          </a:p>
        </p:txBody>
      </p:sp>
      <p:sp>
        <p:nvSpPr>
          <p:cNvPr id="2" name="TextBox 1"/>
          <p:cNvSpPr txBox="1"/>
          <p:nvPr/>
        </p:nvSpPr>
        <p:spPr>
          <a:xfrm>
            <a:off x="360485" y="1248508"/>
            <a:ext cx="11377246"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It's essential to note that learning rate decay is not always necessary and should be considered lower down on the list of </a:t>
            </a:r>
            <a:r>
              <a:rPr lang="en-US" sz="2400" dirty="0" err="1"/>
              <a:t>hyperparameters</a:t>
            </a:r>
            <a:r>
              <a:rPr lang="en-US" sz="2400" dirty="0"/>
              <a:t> to try. Instead, setting a fixed value for Alpha and tuning it well can have a significant impact on the training process. However, learning rate decay can help speed up training in some cases.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Additionally, in the training process of a neural network, optimization algorithms aim to find a global minimum, but they can get stuck in local optima or saddle points, which are points where the gradient is close to zero in several dimensions, making it challenging to continue the descent. Understanding these types of optimization problems can help develop better intuitions about the training process of neural networks.</a:t>
            </a:r>
          </a:p>
        </p:txBody>
      </p:sp>
    </p:spTree>
    <p:extLst>
      <p:ext uri="{BB962C8B-B14F-4D97-AF65-F5344CB8AC3E}">
        <p14:creationId xmlns:p14="http://schemas.microsoft.com/office/powerpoint/2010/main" val="32394723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450"/>
        <p:cNvGrpSpPr/>
        <p:nvPr/>
      </p:nvGrpSpPr>
      <p:grpSpPr>
        <a:xfrm>
          <a:off x="0" y="0"/>
          <a:ext cx="0" cy="0"/>
          <a:chOff x="0" y="0"/>
          <a:chExt cx="0" cy="0"/>
        </a:xfrm>
      </p:grpSpPr>
      <p:sp>
        <p:nvSpPr>
          <p:cNvPr id="451" name="Google Shape;451;p27"/>
          <p:cNvSpPr txBox="1">
            <a:spLocks noGrp="1"/>
          </p:cNvSpPr>
          <p:nvPr>
            <p:ph type="title"/>
          </p:nvPr>
        </p:nvSpPr>
        <p:spPr>
          <a:xfrm>
            <a:off x="1742100" y="1265775"/>
            <a:ext cx="9437700" cy="2124413"/>
          </a:xfrm>
          <a:prstGeom prst="rect">
            <a:avLst/>
          </a:prstGeom>
          <a:noFill/>
          <a:ln>
            <a:noFill/>
          </a:ln>
        </p:spPr>
        <p:txBody>
          <a:bodyPr spcFirstLastPara="1" wrap="square" lIns="0" tIns="110475" rIns="0" bIns="0" anchor="t" anchorCtr="0">
            <a:spAutoFit/>
          </a:bodyPr>
          <a:lstStyle/>
          <a:p>
            <a:pPr marL="5066665" marR="5080" lvl="0" indent="-303530" algn="l" rtl="0">
              <a:lnSpc>
                <a:spcPct val="108833"/>
              </a:lnSpc>
              <a:spcBef>
                <a:spcPts val="0"/>
              </a:spcBef>
              <a:spcAft>
                <a:spcPts val="0"/>
              </a:spcAft>
              <a:buSzPts val="1400"/>
              <a:buNone/>
            </a:pPr>
            <a:r>
              <a:rPr lang="en-US" dirty="0">
                <a:latin typeface="+mj-lt"/>
              </a:rPr>
              <a:t>Optimization Algorithms</a:t>
            </a:r>
            <a:endParaRPr dirty="0">
              <a:latin typeface="+mj-lt"/>
            </a:endParaRPr>
          </a:p>
        </p:txBody>
      </p:sp>
      <p:sp>
        <p:nvSpPr>
          <p:cNvPr id="452" name="Google Shape;452;p27"/>
          <p:cNvSpPr txBox="1"/>
          <p:nvPr/>
        </p:nvSpPr>
        <p:spPr>
          <a:xfrm>
            <a:off x="5847994" y="3704166"/>
            <a:ext cx="5244600" cy="2009125"/>
          </a:xfrm>
          <a:prstGeom prst="rect">
            <a:avLst/>
          </a:prstGeom>
          <a:noFill/>
          <a:ln>
            <a:noFill/>
          </a:ln>
        </p:spPr>
        <p:txBody>
          <a:bodyPr spcFirstLastPara="1" wrap="square" lIns="0" tIns="31100" rIns="0" bIns="0" anchor="t" anchorCtr="0">
            <a:spAutoFit/>
          </a:bodyPr>
          <a:lstStyle/>
          <a:p>
            <a:pPr marL="529590" marR="5080" lvl="0" indent="-516890" algn="l" rtl="0">
              <a:lnSpc>
                <a:spcPct val="119242"/>
              </a:lnSpc>
              <a:spcBef>
                <a:spcPts val="0"/>
              </a:spcBef>
              <a:spcAft>
                <a:spcPts val="0"/>
              </a:spcAft>
              <a:buClr>
                <a:srgbClr val="000000"/>
              </a:buClr>
              <a:buSzPts val="6600"/>
              <a:buFont typeface="Arial"/>
              <a:buNone/>
            </a:pPr>
            <a:r>
              <a:rPr lang="en-US" sz="5400" b="0" i="0" u="none" strike="noStrike" cap="none" dirty="0">
                <a:solidFill>
                  <a:srgbClr val="000000"/>
                </a:solidFill>
                <a:latin typeface="+mj-lt"/>
                <a:ea typeface="Calibri"/>
                <a:cs typeface="Calibri"/>
                <a:sym typeface="Calibri"/>
              </a:rPr>
              <a:t>The problem of local optima</a:t>
            </a:r>
            <a:endParaRPr sz="5400" b="0" i="0" u="none" strike="noStrike" cap="none" dirty="0">
              <a:solidFill>
                <a:srgbClr val="000000"/>
              </a:solidFill>
              <a:latin typeface="+mj-lt"/>
              <a:ea typeface="Calibri"/>
              <a:cs typeface="Calibri"/>
              <a:sym typeface="Calibri"/>
            </a:endParaRPr>
          </a:p>
        </p:txBody>
      </p:sp>
      <p:sp>
        <p:nvSpPr>
          <p:cNvPr id="453" name="Google Shape;453;p27"/>
          <p:cNvSpPr/>
          <p:nvPr/>
        </p:nvSpPr>
        <p:spPr>
          <a:xfrm>
            <a:off x="5015966" y="3410419"/>
            <a:ext cx="6908800" cy="17780"/>
          </a:xfrm>
          <a:custGeom>
            <a:avLst/>
            <a:gdLst/>
            <a:ahLst/>
            <a:cxnLst/>
            <a:rect l="l" t="t" r="r" b="b"/>
            <a:pathLst>
              <a:path w="6908800" h="17779" extrusionOk="0">
                <a:moveTo>
                  <a:pt x="0" y="0"/>
                </a:moveTo>
                <a:lnTo>
                  <a:pt x="6908333" y="17737"/>
                </a:lnTo>
              </a:path>
            </a:pathLst>
          </a:custGeom>
          <a:noFill/>
          <a:ln w="19050" cap="flat" cmpd="sng">
            <a:solidFill>
              <a:srgbClr val="40404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454" name="Google Shape;454;p27"/>
          <p:cNvPicPr preferRelativeResize="0"/>
          <p:nvPr/>
        </p:nvPicPr>
        <p:blipFill rotWithShape="1">
          <a:blip r:embed="rId3">
            <a:alphaModFix/>
          </a:blip>
          <a:srcRect/>
          <a:stretch/>
        </p:blipFill>
        <p:spPr>
          <a:xfrm>
            <a:off x="417325" y="2395175"/>
            <a:ext cx="3871626" cy="2129399"/>
          </a:xfrm>
          <a:prstGeom prst="rect">
            <a:avLst/>
          </a:prstGeom>
          <a:noFill/>
          <a:ln>
            <a:noFill/>
          </a:ln>
        </p:spPr>
      </p:pic>
      <p:sp>
        <p:nvSpPr>
          <p:cNvPr id="455" name="Google Shape;455;p27"/>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330"/>
        <p:cNvGrpSpPr/>
        <p:nvPr/>
      </p:nvGrpSpPr>
      <p:grpSpPr>
        <a:xfrm>
          <a:off x="0" y="0"/>
          <a:ext cx="0" cy="0"/>
          <a:chOff x="0" y="0"/>
          <a:chExt cx="0" cy="0"/>
        </a:xfrm>
      </p:grpSpPr>
      <p:sp>
        <p:nvSpPr>
          <p:cNvPr id="331" name="Google Shape;331;p16"/>
          <p:cNvSpPr txBox="1">
            <a:spLocks noGrp="1"/>
          </p:cNvSpPr>
          <p:nvPr>
            <p:ph type="title"/>
          </p:nvPr>
        </p:nvSpPr>
        <p:spPr>
          <a:xfrm>
            <a:off x="304799" y="11960"/>
            <a:ext cx="10429673" cy="689932"/>
          </a:xfrm>
          <a:prstGeom prst="rect">
            <a:avLst/>
          </a:prstGeom>
          <a:noFill/>
          <a:ln>
            <a:noFill/>
          </a:ln>
        </p:spPr>
        <p:txBody>
          <a:bodyPr spcFirstLastPara="1" wrap="square" lIns="0" tIns="12700" rIns="0" bIns="0" anchor="t" anchorCtr="0">
            <a:spAutoFit/>
          </a:bodyPr>
          <a:lstStyle/>
          <a:p>
            <a:pPr marL="12700" lvl="0"/>
            <a:r>
              <a:rPr lang="en-US" sz="4400" dirty="0">
                <a:latin typeface="+mj-lt"/>
                <a:ea typeface="Cambria"/>
                <a:cs typeface="Cambria"/>
                <a:sym typeface="Cambria"/>
              </a:rPr>
              <a:t>The problem of local optima</a:t>
            </a:r>
          </a:p>
        </p:txBody>
      </p:sp>
      <p:pic>
        <p:nvPicPr>
          <p:cNvPr id="333" name="Google Shape;333;p16"/>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34" name="Google Shape;334;p16"/>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54</a:t>
            </a:fld>
            <a:endParaRPr/>
          </a:p>
        </p:txBody>
      </p:sp>
      <p:sp>
        <p:nvSpPr>
          <p:cNvPr id="2" name="TextBox 1"/>
          <p:cNvSpPr txBox="1"/>
          <p:nvPr/>
        </p:nvSpPr>
        <p:spPr>
          <a:xfrm>
            <a:off x="360485" y="1248508"/>
            <a:ext cx="11377246" cy="3416320"/>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 the early days of deep learning, people used to worry a lot about the optimization algorithm getting stuck in bad local optima. However, as the theory of deep learning has advanced, our understanding of local optima has also changed. </a:t>
            </a:r>
            <a:endParaRPr lang="en-US" sz="2400" dirty="0" smtClean="0"/>
          </a:p>
          <a:p>
            <a:pPr marL="285750" indent="-285750">
              <a:buFont typeface="Arial" panose="020B0604020202020204" pitchFamily="34" charset="0"/>
              <a:buChar char="•"/>
            </a:pPr>
            <a:r>
              <a:rPr lang="en-US" sz="2400" dirty="0" smtClean="0"/>
              <a:t>It </a:t>
            </a:r>
            <a:r>
              <a:rPr lang="en-US" sz="2400" dirty="0"/>
              <a:t>turns out that most points of zero gradient in a cost function are not local optima but saddle points. In a very high-dimensional space, for a point to be a local optima, all directions must look like a convex light function or a concave light function, which is very unlikely. </a:t>
            </a:r>
            <a:endParaRPr lang="en-US" sz="2400" dirty="0" smtClean="0"/>
          </a:p>
        </p:txBody>
      </p:sp>
    </p:spTree>
    <p:extLst>
      <p:ext uri="{BB962C8B-B14F-4D97-AF65-F5344CB8AC3E}">
        <p14:creationId xmlns:p14="http://schemas.microsoft.com/office/powerpoint/2010/main" val="15981661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459"/>
        <p:cNvGrpSpPr/>
        <p:nvPr/>
      </p:nvGrpSpPr>
      <p:grpSpPr>
        <a:xfrm>
          <a:off x="0" y="0"/>
          <a:ext cx="0" cy="0"/>
          <a:chOff x="0" y="0"/>
          <a:chExt cx="0" cy="0"/>
        </a:xfrm>
      </p:grpSpPr>
      <p:grpSp>
        <p:nvGrpSpPr>
          <p:cNvPr id="460" name="Google Shape;460;p28"/>
          <p:cNvGrpSpPr/>
          <p:nvPr/>
        </p:nvGrpSpPr>
        <p:grpSpPr>
          <a:xfrm>
            <a:off x="1016001" y="1620836"/>
            <a:ext cx="4555070" cy="3616325"/>
            <a:chOff x="701868" y="1539442"/>
            <a:chExt cx="4555070" cy="3616325"/>
          </a:xfrm>
        </p:grpSpPr>
        <p:pic>
          <p:nvPicPr>
            <p:cNvPr id="461" name="Google Shape;461;p28"/>
            <p:cNvPicPr preferRelativeResize="0"/>
            <p:nvPr/>
          </p:nvPicPr>
          <p:blipFill rotWithShape="1">
            <a:blip r:embed="rId3">
              <a:alphaModFix/>
            </a:blip>
            <a:srcRect/>
            <a:stretch/>
          </p:blipFill>
          <p:spPr>
            <a:xfrm>
              <a:off x="701868" y="2302928"/>
              <a:ext cx="4555070" cy="2387599"/>
            </a:xfrm>
            <a:prstGeom prst="rect">
              <a:avLst/>
            </a:prstGeom>
            <a:noFill/>
            <a:ln>
              <a:noFill/>
            </a:ln>
          </p:spPr>
        </p:pic>
        <p:sp>
          <p:nvSpPr>
            <p:cNvPr id="462" name="Google Shape;462;p28"/>
            <p:cNvSpPr/>
            <p:nvPr/>
          </p:nvSpPr>
          <p:spPr>
            <a:xfrm>
              <a:off x="1371155" y="1539442"/>
              <a:ext cx="3737610" cy="3616325"/>
            </a:xfrm>
            <a:custGeom>
              <a:avLst/>
              <a:gdLst/>
              <a:ahLst/>
              <a:cxnLst/>
              <a:rect l="l" t="t" r="r" b="b"/>
              <a:pathLst>
                <a:path w="3737610" h="3616325" extrusionOk="0">
                  <a:moveTo>
                    <a:pt x="3737559" y="2878594"/>
                  </a:moveTo>
                  <a:lnTo>
                    <a:pt x="3717150" y="2861995"/>
                  </a:lnTo>
                  <a:lnTo>
                    <a:pt x="3627412" y="2788996"/>
                  </a:lnTo>
                  <a:lnTo>
                    <a:pt x="3615436" y="2842717"/>
                  </a:lnTo>
                  <a:lnTo>
                    <a:pt x="1486395" y="2368346"/>
                  </a:lnTo>
                  <a:lnTo>
                    <a:pt x="1486395" y="127000"/>
                  </a:lnTo>
                  <a:lnTo>
                    <a:pt x="1541424" y="127000"/>
                  </a:lnTo>
                  <a:lnTo>
                    <a:pt x="1535074" y="114300"/>
                  </a:lnTo>
                  <a:lnTo>
                    <a:pt x="1477924" y="0"/>
                  </a:lnTo>
                  <a:lnTo>
                    <a:pt x="1414424" y="127000"/>
                  </a:lnTo>
                  <a:lnTo>
                    <a:pt x="1469453" y="127000"/>
                  </a:lnTo>
                  <a:lnTo>
                    <a:pt x="1469453" y="2371166"/>
                  </a:lnTo>
                  <a:lnTo>
                    <a:pt x="91808" y="3527869"/>
                  </a:lnTo>
                  <a:lnTo>
                    <a:pt x="56426" y="3485718"/>
                  </a:lnTo>
                  <a:lnTo>
                    <a:pt x="0" y="3616007"/>
                  </a:lnTo>
                  <a:lnTo>
                    <a:pt x="138087" y="3582974"/>
                  </a:lnTo>
                  <a:lnTo>
                    <a:pt x="109550" y="3548989"/>
                  </a:lnTo>
                  <a:lnTo>
                    <a:pt x="102692" y="3540836"/>
                  </a:lnTo>
                  <a:lnTo>
                    <a:pt x="1480146" y="2384310"/>
                  </a:lnTo>
                  <a:lnTo>
                    <a:pt x="3611753" y="2859240"/>
                  </a:lnTo>
                  <a:lnTo>
                    <a:pt x="3599789" y="2912948"/>
                  </a:lnTo>
                  <a:lnTo>
                    <a:pt x="3737559" y="2878594"/>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463" name="Google Shape;463;p28"/>
          <p:cNvSpPr txBox="1">
            <a:spLocks noGrp="1"/>
          </p:cNvSpPr>
          <p:nvPr>
            <p:ph type="title"/>
          </p:nvPr>
        </p:nvSpPr>
        <p:spPr>
          <a:xfrm>
            <a:off x="246122" y="173563"/>
            <a:ext cx="8441690"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a:latin typeface="Cambria"/>
                <a:ea typeface="Cambria"/>
                <a:cs typeface="Cambria"/>
                <a:sym typeface="Cambria"/>
              </a:rPr>
              <a:t>Local optima in neural networks</a:t>
            </a:r>
            <a:endParaRPr sz="4400">
              <a:latin typeface="Cambria"/>
              <a:ea typeface="Cambria"/>
              <a:cs typeface="Cambria"/>
              <a:sym typeface="Cambria"/>
            </a:endParaRPr>
          </a:p>
        </p:txBody>
      </p:sp>
      <p:grpSp>
        <p:nvGrpSpPr>
          <p:cNvPr id="464" name="Google Shape;464;p28"/>
          <p:cNvGrpSpPr/>
          <p:nvPr/>
        </p:nvGrpSpPr>
        <p:grpSpPr>
          <a:xfrm>
            <a:off x="6934200" y="1480499"/>
            <a:ext cx="4792020" cy="3896995"/>
            <a:chOff x="6764866" y="1383956"/>
            <a:chExt cx="4792020" cy="3896995"/>
          </a:xfrm>
        </p:grpSpPr>
        <p:pic>
          <p:nvPicPr>
            <p:cNvPr id="465" name="Google Shape;465;p28"/>
            <p:cNvPicPr preferRelativeResize="0"/>
            <p:nvPr/>
          </p:nvPicPr>
          <p:blipFill rotWithShape="1">
            <a:blip r:embed="rId4">
              <a:alphaModFix/>
            </a:blip>
            <a:srcRect/>
            <a:stretch/>
          </p:blipFill>
          <p:spPr>
            <a:xfrm>
              <a:off x="6764866" y="2167466"/>
              <a:ext cx="4411133" cy="2565396"/>
            </a:xfrm>
            <a:prstGeom prst="rect">
              <a:avLst/>
            </a:prstGeom>
            <a:noFill/>
            <a:ln>
              <a:noFill/>
            </a:ln>
          </p:spPr>
        </p:pic>
        <p:sp>
          <p:nvSpPr>
            <p:cNvPr id="466" name="Google Shape;466;p28"/>
            <p:cNvSpPr/>
            <p:nvPr/>
          </p:nvSpPr>
          <p:spPr>
            <a:xfrm>
              <a:off x="7194436" y="1383956"/>
              <a:ext cx="4362450" cy="3896995"/>
            </a:xfrm>
            <a:custGeom>
              <a:avLst/>
              <a:gdLst/>
              <a:ahLst/>
              <a:cxnLst/>
              <a:rect l="l" t="t" r="r" b="b"/>
              <a:pathLst>
                <a:path w="4362450" h="3896995" extrusionOk="0">
                  <a:moveTo>
                    <a:pt x="4362069" y="3102038"/>
                  </a:moveTo>
                  <a:lnTo>
                    <a:pt x="4343336" y="3087306"/>
                  </a:lnTo>
                  <a:lnTo>
                    <a:pt x="4250474" y="3014256"/>
                  </a:lnTo>
                  <a:lnTo>
                    <a:pt x="4239374" y="3068167"/>
                  </a:lnTo>
                  <a:lnTo>
                    <a:pt x="1733346" y="2552598"/>
                  </a:lnTo>
                  <a:lnTo>
                    <a:pt x="1733346" y="127000"/>
                  </a:lnTo>
                  <a:lnTo>
                    <a:pt x="1788375" y="127000"/>
                  </a:lnTo>
                  <a:lnTo>
                    <a:pt x="1782025" y="114300"/>
                  </a:lnTo>
                  <a:lnTo>
                    <a:pt x="1724875" y="0"/>
                  </a:lnTo>
                  <a:lnTo>
                    <a:pt x="1661375" y="127000"/>
                  </a:lnTo>
                  <a:lnTo>
                    <a:pt x="1716405" y="127000"/>
                  </a:lnTo>
                  <a:lnTo>
                    <a:pt x="1716405" y="2555367"/>
                  </a:lnTo>
                  <a:lnTo>
                    <a:pt x="95173" y="3812209"/>
                  </a:lnTo>
                  <a:lnTo>
                    <a:pt x="61468" y="3768712"/>
                  </a:lnTo>
                  <a:lnTo>
                    <a:pt x="0" y="3896703"/>
                  </a:lnTo>
                  <a:lnTo>
                    <a:pt x="139280" y="3869080"/>
                  </a:lnTo>
                  <a:lnTo>
                    <a:pt x="111582" y="3833368"/>
                  </a:lnTo>
                  <a:lnTo>
                    <a:pt x="105549" y="3825595"/>
                  </a:lnTo>
                  <a:lnTo>
                    <a:pt x="1726984" y="2568575"/>
                  </a:lnTo>
                  <a:lnTo>
                    <a:pt x="4235970" y="3084753"/>
                  </a:lnTo>
                  <a:lnTo>
                    <a:pt x="4224883" y="3138652"/>
                  </a:lnTo>
                  <a:lnTo>
                    <a:pt x="4362069" y="3102038"/>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467" name="Google Shape;467;p28"/>
            <p:cNvSpPr/>
            <p:nvPr/>
          </p:nvSpPr>
          <p:spPr>
            <a:xfrm>
              <a:off x="7004336" y="2254488"/>
              <a:ext cx="6350" cy="19685"/>
            </a:xfrm>
            <a:custGeom>
              <a:avLst/>
              <a:gdLst/>
              <a:ahLst/>
              <a:cxnLst/>
              <a:rect l="l" t="t" r="r" b="b"/>
              <a:pathLst>
                <a:path w="6350" h="19685" extrusionOk="0">
                  <a:moveTo>
                    <a:pt x="0" y="0"/>
                  </a:moveTo>
                  <a:lnTo>
                    <a:pt x="0" y="6120"/>
                  </a:lnTo>
                  <a:lnTo>
                    <a:pt x="6120" y="6120"/>
                  </a:lnTo>
                  <a:lnTo>
                    <a:pt x="6120" y="12600"/>
                  </a:lnTo>
                  <a:lnTo>
                    <a:pt x="6120" y="19080"/>
                  </a:lnTo>
                  <a:lnTo>
                    <a:pt x="0" y="19080"/>
                  </a:lnTo>
                </a:path>
              </a:pathLst>
            </a:custGeom>
            <a:noFill/>
            <a:ln w="19050" cap="flat" cmpd="sng">
              <a:solidFill>
                <a:srgbClr val="7030A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pic>
        <p:nvPicPr>
          <p:cNvPr id="468" name="Google Shape;468;p28"/>
          <p:cNvPicPr preferRelativeResize="0"/>
          <p:nvPr/>
        </p:nvPicPr>
        <p:blipFill rotWithShape="1">
          <a:blip r:embed="rId5">
            <a:alphaModFix/>
          </a:blip>
          <a:srcRect/>
          <a:stretch/>
        </p:blipFill>
        <p:spPr>
          <a:xfrm>
            <a:off x="10734473" y="0"/>
            <a:ext cx="1448025" cy="796414"/>
          </a:xfrm>
          <a:prstGeom prst="rect">
            <a:avLst/>
          </a:prstGeom>
          <a:noFill/>
          <a:ln>
            <a:noFill/>
          </a:ln>
        </p:spPr>
      </p:pic>
      <p:sp>
        <p:nvSpPr>
          <p:cNvPr id="469" name="Google Shape;469;p28"/>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330"/>
        <p:cNvGrpSpPr/>
        <p:nvPr/>
      </p:nvGrpSpPr>
      <p:grpSpPr>
        <a:xfrm>
          <a:off x="0" y="0"/>
          <a:ext cx="0" cy="0"/>
          <a:chOff x="0" y="0"/>
          <a:chExt cx="0" cy="0"/>
        </a:xfrm>
      </p:grpSpPr>
      <p:sp>
        <p:nvSpPr>
          <p:cNvPr id="331" name="Google Shape;331;p16"/>
          <p:cNvSpPr txBox="1">
            <a:spLocks noGrp="1"/>
          </p:cNvSpPr>
          <p:nvPr>
            <p:ph type="title"/>
          </p:nvPr>
        </p:nvSpPr>
        <p:spPr>
          <a:xfrm>
            <a:off x="304799" y="11960"/>
            <a:ext cx="10429673" cy="689932"/>
          </a:xfrm>
          <a:prstGeom prst="rect">
            <a:avLst/>
          </a:prstGeom>
          <a:noFill/>
          <a:ln>
            <a:noFill/>
          </a:ln>
        </p:spPr>
        <p:txBody>
          <a:bodyPr spcFirstLastPara="1" wrap="square" lIns="0" tIns="12700" rIns="0" bIns="0" anchor="t" anchorCtr="0">
            <a:spAutoFit/>
          </a:bodyPr>
          <a:lstStyle/>
          <a:p>
            <a:pPr marL="12700" lvl="0"/>
            <a:r>
              <a:rPr lang="en-US" sz="4400" dirty="0">
                <a:latin typeface="+mj-lt"/>
                <a:ea typeface="Cambria"/>
                <a:cs typeface="Cambria"/>
                <a:sym typeface="Cambria"/>
              </a:rPr>
              <a:t>The problem of local optima</a:t>
            </a:r>
          </a:p>
        </p:txBody>
      </p:sp>
      <p:pic>
        <p:nvPicPr>
          <p:cNvPr id="333" name="Google Shape;333;p16"/>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334" name="Google Shape;334;p16"/>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56</a:t>
            </a:fld>
            <a:endParaRPr/>
          </a:p>
        </p:txBody>
      </p:sp>
      <p:sp>
        <p:nvSpPr>
          <p:cNvPr id="2" name="TextBox 1"/>
          <p:cNvSpPr txBox="1"/>
          <p:nvPr/>
        </p:nvSpPr>
        <p:spPr>
          <a:xfrm>
            <a:off x="360485" y="1248508"/>
            <a:ext cx="11377246"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Instead</a:t>
            </a:r>
            <a:r>
              <a:rPr lang="en-US" sz="2400" dirty="0"/>
              <a:t>, you're much more likely to encounter saddle points where the gradient is zero, and some directions have the curve bending up while others bend down. Plateaus are a bigger problem because they can slow down learning. Plateaus are regions where the derivative is close to zero for a long time, and gradient descent can take a long time to slowly find its way off the plateau. </a:t>
            </a:r>
            <a:endParaRPr lang="en-US" sz="2400" dirty="0" smtClean="0"/>
          </a:p>
          <a:p>
            <a:pPr marL="285750" indent="-285750">
              <a:buFont typeface="Arial" panose="020B0604020202020204" pitchFamily="34" charset="0"/>
              <a:buChar char="•"/>
            </a:pPr>
            <a:r>
              <a:rPr lang="en-US" sz="2400" dirty="0" smtClean="0"/>
              <a:t>Algorithms </a:t>
            </a:r>
            <a:r>
              <a:rPr lang="en-US" sz="2400" dirty="0"/>
              <a:t>like momentum, </a:t>
            </a:r>
            <a:r>
              <a:rPr lang="en-US" sz="2400" dirty="0" err="1"/>
              <a:t>RMSProp</a:t>
            </a:r>
            <a:r>
              <a:rPr lang="en-US" sz="2400" dirty="0"/>
              <a:t>, or Adam can help your learning algorithm in these scenarios. In general, because neural networks are solving optimization problems over such high-dimensional spaces, our intuition about low-dimensional spaces does not transfer to these spaces, and our understanding of them is still evolving.</a:t>
            </a:r>
          </a:p>
        </p:txBody>
      </p:sp>
    </p:spTree>
    <p:extLst>
      <p:ext uri="{BB962C8B-B14F-4D97-AF65-F5344CB8AC3E}">
        <p14:creationId xmlns:p14="http://schemas.microsoft.com/office/powerpoint/2010/main" val="21030209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473"/>
        <p:cNvGrpSpPr/>
        <p:nvPr/>
      </p:nvGrpSpPr>
      <p:grpSpPr>
        <a:xfrm>
          <a:off x="0" y="0"/>
          <a:ext cx="0" cy="0"/>
          <a:chOff x="0" y="0"/>
          <a:chExt cx="0" cy="0"/>
        </a:xfrm>
      </p:grpSpPr>
      <p:sp>
        <p:nvSpPr>
          <p:cNvPr id="474" name="Google Shape;474;p29"/>
          <p:cNvSpPr txBox="1">
            <a:spLocks noGrp="1"/>
          </p:cNvSpPr>
          <p:nvPr>
            <p:ph type="title"/>
          </p:nvPr>
        </p:nvSpPr>
        <p:spPr>
          <a:xfrm>
            <a:off x="156544" y="55029"/>
            <a:ext cx="5180965" cy="6959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SzPts val="1400"/>
              <a:buNone/>
            </a:pPr>
            <a:r>
              <a:rPr lang="en-US" sz="4400" b="0">
                <a:latin typeface="Cambria"/>
                <a:ea typeface="Cambria"/>
                <a:cs typeface="Cambria"/>
                <a:sym typeface="Cambria"/>
              </a:rPr>
              <a:t>Problem of plateaus</a:t>
            </a:r>
            <a:endParaRPr sz="4400">
              <a:latin typeface="Cambria"/>
              <a:ea typeface="Cambria"/>
              <a:cs typeface="Cambria"/>
              <a:sym typeface="Cambria"/>
            </a:endParaRPr>
          </a:p>
        </p:txBody>
      </p:sp>
      <p:grpSp>
        <p:nvGrpSpPr>
          <p:cNvPr id="475" name="Google Shape;475;p29"/>
          <p:cNvGrpSpPr/>
          <p:nvPr/>
        </p:nvGrpSpPr>
        <p:grpSpPr>
          <a:xfrm>
            <a:off x="1143000" y="1124164"/>
            <a:ext cx="10524070" cy="3708400"/>
            <a:chOff x="719667" y="1151470"/>
            <a:chExt cx="10524070" cy="3708400"/>
          </a:xfrm>
        </p:grpSpPr>
        <p:pic>
          <p:nvPicPr>
            <p:cNvPr id="476" name="Google Shape;476;p29"/>
            <p:cNvPicPr preferRelativeResize="0"/>
            <p:nvPr/>
          </p:nvPicPr>
          <p:blipFill rotWithShape="1">
            <a:blip r:embed="rId3">
              <a:alphaModFix/>
            </a:blip>
            <a:srcRect/>
            <a:stretch/>
          </p:blipFill>
          <p:spPr>
            <a:xfrm>
              <a:off x="2556929" y="1413941"/>
              <a:ext cx="2421470" cy="3445929"/>
            </a:xfrm>
            <a:prstGeom prst="rect">
              <a:avLst/>
            </a:prstGeom>
            <a:noFill/>
            <a:ln>
              <a:noFill/>
            </a:ln>
          </p:spPr>
        </p:pic>
        <p:pic>
          <p:nvPicPr>
            <p:cNvPr id="477" name="Google Shape;477;p29"/>
            <p:cNvPicPr preferRelativeResize="0"/>
            <p:nvPr/>
          </p:nvPicPr>
          <p:blipFill rotWithShape="1">
            <a:blip r:embed="rId4">
              <a:alphaModFix/>
            </a:blip>
            <a:srcRect/>
            <a:stretch/>
          </p:blipFill>
          <p:spPr>
            <a:xfrm>
              <a:off x="8102600" y="2421462"/>
              <a:ext cx="2302933" cy="1066799"/>
            </a:xfrm>
            <a:prstGeom prst="rect">
              <a:avLst/>
            </a:prstGeom>
            <a:noFill/>
            <a:ln>
              <a:noFill/>
            </a:ln>
          </p:spPr>
        </p:pic>
        <p:pic>
          <p:nvPicPr>
            <p:cNvPr id="478" name="Google Shape;478;p29"/>
            <p:cNvPicPr preferRelativeResize="0"/>
            <p:nvPr/>
          </p:nvPicPr>
          <p:blipFill rotWithShape="1">
            <a:blip r:embed="rId5">
              <a:alphaModFix/>
            </a:blip>
            <a:srcRect/>
            <a:stretch/>
          </p:blipFill>
          <p:spPr>
            <a:xfrm>
              <a:off x="719667" y="1151470"/>
              <a:ext cx="10524070" cy="2683929"/>
            </a:xfrm>
            <a:prstGeom prst="rect">
              <a:avLst/>
            </a:prstGeom>
            <a:noFill/>
            <a:ln>
              <a:noFill/>
            </a:ln>
          </p:spPr>
        </p:pic>
      </p:grpSp>
      <p:sp>
        <p:nvSpPr>
          <p:cNvPr id="479" name="Google Shape;479;p29"/>
          <p:cNvSpPr txBox="1"/>
          <p:nvPr/>
        </p:nvSpPr>
        <p:spPr>
          <a:xfrm>
            <a:off x="2637815" y="4931825"/>
            <a:ext cx="7272655" cy="883919"/>
          </a:xfrm>
          <a:prstGeom prst="rect">
            <a:avLst/>
          </a:prstGeom>
          <a:noFill/>
          <a:ln>
            <a:noFill/>
          </a:ln>
        </p:spPr>
        <p:txBody>
          <a:bodyPr spcFirstLastPara="1" wrap="square" lIns="0" tIns="12700" rIns="0" bIns="0" anchor="t" anchorCtr="0">
            <a:spAutoFit/>
          </a:bodyPr>
          <a:lstStyle/>
          <a:p>
            <a:pPr marL="298450" marR="0" lvl="0" indent="-286385"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Cambria"/>
                <a:ea typeface="Cambria"/>
                <a:cs typeface="Cambria"/>
                <a:sym typeface="Cambria"/>
              </a:rPr>
              <a:t>Unlikely to get stuck in a bad local optima</a:t>
            </a:r>
            <a:endParaRPr sz="2800" b="0" i="0" u="none" strike="noStrike" cap="none">
              <a:solidFill>
                <a:srgbClr val="000000"/>
              </a:solidFill>
              <a:latin typeface="Cambria"/>
              <a:ea typeface="Cambria"/>
              <a:cs typeface="Cambria"/>
              <a:sym typeface="Cambria"/>
            </a:endParaRPr>
          </a:p>
          <a:p>
            <a:pPr marL="298450" marR="0" lvl="0" indent="-286385" algn="l" rtl="0">
              <a:lnSpc>
                <a:spcPct val="100000"/>
              </a:lnSpc>
              <a:spcBef>
                <a:spcPts val="40"/>
              </a:spcBef>
              <a:spcAft>
                <a:spcPts val="0"/>
              </a:spcAft>
              <a:buClr>
                <a:srgbClr val="000000"/>
              </a:buClr>
              <a:buSzPts val="2800"/>
              <a:buFont typeface="Arial"/>
              <a:buChar char="•"/>
            </a:pPr>
            <a:r>
              <a:rPr lang="en-US" sz="2800" b="0" i="0" u="none" strike="noStrike" cap="none">
                <a:solidFill>
                  <a:srgbClr val="000000"/>
                </a:solidFill>
                <a:latin typeface="Cambria"/>
                <a:ea typeface="Cambria"/>
                <a:cs typeface="Cambria"/>
                <a:sym typeface="Cambria"/>
              </a:rPr>
              <a:t>Plateaus can make learning slow</a:t>
            </a:r>
            <a:endParaRPr sz="2800" b="0" i="0" u="none" strike="noStrike" cap="none">
              <a:solidFill>
                <a:srgbClr val="000000"/>
              </a:solidFill>
              <a:latin typeface="Cambria"/>
              <a:ea typeface="Cambria"/>
              <a:cs typeface="Cambria"/>
              <a:sym typeface="Cambria"/>
            </a:endParaRPr>
          </a:p>
        </p:txBody>
      </p:sp>
      <p:sp>
        <p:nvSpPr>
          <p:cNvPr id="480" name="Google Shape;480;p29"/>
          <p:cNvSpPr/>
          <p:nvPr/>
        </p:nvSpPr>
        <p:spPr>
          <a:xfrm>
            <a:off x="3340250" y="755806"/>
            <a:ext cx="1562100" cy="45085"/>
          </a:xfrm>
          <a:custGeom>
            <a:avLst/>
            <a:gdLst/>
            <a:ahLst/>
            <a:cxnLst/>
            <a:rect l="l" t="t" r="r" b="b"/>
            <a:pathLst>
              <a:path w="1562100" h="45084" extrusionOk="0">
                <a:moveTo>
                  <a:pt x="0" y="0"/>
                </a:moveTo>
                <a:lnTo>
                  <a:pt x="0" y="0"/>
                </a:lnTo>
                <a:lnTo>
                  <a:pt x="298440" y="0"/>
                </a:lnTo>
                <a:lnTo>
                  <a:pt x="355680" y="6480"/>
                </a:lnTo>
                <a:lnTo>
                  <a:pt x="476280" y="12600"/>
                </a:lnTo>
                <a:lnTo>
                  <a:pt x="539640" y="19080"/>
                </a:lnTo>
                <a:lnTo>
                  <a:pt x="679321" y="25560"/>
                </a:lnTo>
                <a:lnTo>
                  <a:pt x="749161" y="31680"/>
                </a:lnTo>
                <a:lnTo>
                  <a:pt x="895321" y="38160"/>
                </a:lnTo>
                <a:lnTo>
                  <a:pt x="971641" y="38160"/>
                </a:lnTo>
                <a:lnTo>
                  <a:pt x="1111321" y="44640"/>
                </a:lnTo>
                <a:lnTo>
                  <a:pt x="1181161" y="44640"/>
                </a:lnTo>
                <a:lnTo>
                  <a:pt x="1314361" y="38160"/>
                </a:lnTo>
                <a:lnTo>
                  <a:pt x="1371602" y="38160"/>
                </a:lnTo>
                <a:lnTo>
                  <a:pt x="1467002" y="31680"/>
                </a:lnTo>
                <a:lnTo>
                  <a:pt x="1498682" y="25560"/>
                </a:lnTo>
                <a:lnTo>
                  <a:pt x="1542962" y="25560"/>
                </a:lnTo>
                <a:lnTo>
                  <a:pt x="1555922" y="25560"/>
                </a:lnTo>
                <a:lnTo>
                  <a:pt x="1562042" y="25560"/>
                </a:lnTo>
              </a:path>
            </a:pathLst>
          </a:custGeom>
          <a:noFill/>
          <a:ln w="19050" cap="flat" cmpd="sng">
            <a:solidFill>
              <a:srgbClr val="00B0F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481" name="Google Shape;481;p29"/>
          <p:cNvPicPr preferRelativeResize="0"/>
          <p:nvPr/>
        </p:nvPicPr>
        <p:blipFill rotWithShape="1">
          <a:blip r:embed="rId6">
            <a:alphaModFix/>
          </a:blip>
          <a:srcRect/>
          <a:stretch/>
        </p:blipFill>
        <p:spPr>
          <a:xfrm>
            <a:off x="3318127" y="674975"/>
            <a:ext cx="1897544" cy="175275"/>
          </a:xfrm>
          <a:prstGeom prst="rect">
            <a:avLst/>
          </a:prstGeom>
          <a:noFill/>
          <a:ln>
            <a:noFill/>
          </a:ln>
        </p:spPr>
      </p:pic>
      <p:pic>
        <p:nvPicPr>
          <p:cNvPr id="482" name="Google Shape;482;p29"/>
          <p:cNvPicPr preferRelativeResize="0"/>
          <p:nvPr/>
        </p:nvPicPr>
        <p:blipFill rotWithShape="1">
          <a:blip r:embed="rId7">
            <a:alphaModFix/>
          </a:blip>
          <a:srcRect/>
          <a:stretch/>
        </p:blipFill>
        <p:spPr>
          <a:xfrm>
            <a:off x="10734473" y="0"/>
            <a:ext cx="1448025" cy="796414"/>
          </a:xfrm>
          <a:prstGeom prst="rect">
            <a:avLst/>
          </a:prstGeom>
          <a:noFill/>
          <a:ln>
            <a:noFill/>
          </a:ln>
        </p:spPr>
      </p:pic>
      <p:sp>
        <p:nvSpPr>
          <p:cNvPr id="483" name="Google Shape;483;p29"/>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57</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93"/>
        <p:cNvGrpSpPr/>
        <p:nvPr/>
      </p:nvGrpSpPr>
      <p:grpSpPr>
        <a:xfrm>
          <a:off x="0" y="0"/>
          <a:ext cx="0" cy="0"/>
          <a:chOff x="0" y="0"/>
          <a:chExt cx="0" cy="0"/>
        </a:xfrm>
      </p:grpSpPr>
      <p:sp>
        <p:nvSpPr>
          <p:cNvPr id="94" name="Google Shape;94;p3"/>
          <p:cNvSpPr txBox="1"/>
          <p:nvPr/>
        </p:nvSpPr>
        <p:spPr>
          <a:xfrm>
            <a:off x="261620" y="139696"/>
            <a:ext cx="9824085" cy="695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400"/>
              <a:buFont typeface="Arial"/>
              <a:buNone/>
            </a:pPr>
            <a:r>
              <a:rPr lang="en-US" sz="4400" b="0" i="0" u="none" strike="noStrike" cap="none">
                <a:solidFill>
                  <a:srgbClr val="000000"/>
                </a:solidFill>
                <a:latin typeface="Cambria"/>
                <a:ea typeface="Cambria"/>
                <a:cs typeface="Cambria"/>
                <a:sym typeface="Cambria"/>
              </a:rPr>
              <a:t>Mini-batch gradient descent</a:t>
            </a:r>
            <a:endParaRPr sz="4400" b="0" i="0" u="none" strike="noStrike" cap="none">
              <a:solidFill>
                <a:srgbClr val="000000"/>
              </a:solidFill>
              <a:latin typeface="Cambria"/>
              <a:ea typeface="Cambria"/>
              <a:cs typeface="Cambria"/>
              <a:sym typeface="Cambria"/>
            </a:endParaRPr>
          </a:p>
        </p:txBody>
      </p:sp>
      <p:sp>
        <p:nvSpPr>
          <p:cNvPr id="95" name="Google Shape;95;p3"/>
          <p:cNvSpPr txBox="1"/>
          <p:nvPr/>
        </p:nvSpPr>
        <p:spPr>
          <a:xfrm>
            <a:off x="261620" y="1362553"/>
            <a:ext cx="11804650" cy="5183470"/>
          </a:xfrm>
          <a:prstGeom prst="rect">
            <a:avLst/>
          </a:prstGeom>
          <a:noFill/>
          <a:ln>
            <a:noFill/>
          </a:ln>
        </p:spPr>
        <p:txBody>
          <a:bodyPr spcFirstLastPara="1" wrap="square" lIns="0" tIns="12700" rIns="0" bIns="0" anchor="t" anchorCtr="0">
            <a:spAutoFit/>
          </a:bodyPr>
          <a:lstStyle/>
          <a:p>
            <a:pPr marL="355600" marR="0" lvl="0" indent="-342900" algn="l" rtl="0">
              <a:lnSpc>
                <a:spcPct val="100000"/>
              </a:lnSpc>
              <a:spcBef>
                <a:spcPts val="0"/>
              </a:spcBef>
              <a:spcAft>
                <a:spcPts val="0"/>
              </a:spcAft>
              <a:buClr>
                <a:srgbClr val="000000"/>
              </a:buClr>
              <a:buSzPts val="3200"/>
              <a:buFont typeface="Arial"/>
              <a:buChar char="•"/>
            </a:pPr>
            <a:r>
              <a:rPr lang="en-US" sz="2400" b="0" i="0" u="none" strike="noStrike" cap="none">
                <a:solidFill>
                  <a:srgbClr val="000000"/>
                </a:solidFill>
                <a:latin typeface="Arial"/>
                <a:ea typeface="Arial"/>
                <a:cs typeface="Arial"/>
                <a:sym typeface="Arial"/>
              </a:rPr>
              <a:t>An </a:t>
            </a:r>
            <a:r>
              <a:rPr lang="en-US" sz="2400" b="1" i="0" u="none" strike="noStrike" cap="none">
                <a:solidFill>
                  <a:srgbClr val="000000"/>
                </a:solidFill>
                <a:latin typeface="Arial"/>
                <a:ea typeface="Arial"/>
                <a:cs typeface="Arial"/>
                <a:sym typeface="Arial"/>
              </a:rPr>
              <a:t>epoch</a:t>
            </a:r>
            <a:r>
              <a:rPr lang="en-US" sz="2400" b="0" i="0" u="none" strike="noStrike" cap="none">
                <a:solidFill>
                  <a:srgbClr val="000000"/>
                </a:solidFill>
                <a:latin typeface="Arial"/>
                <a:ea typeface="Arial"/>
                <a:cs typeface="Arial"/>
                <a:sym typeface="Arial"/>
              </a:rPr>
              <a:t> means that we have passed each sample of the training set one time through the network to update the parameters. Generally, the number of epochs is a hyperparameter that defines the number of times that gradient descent will pass the entire dataset.</a:t>
            </a:r>
            <a:endParaRPr sz="2400" b="0" i="0" u="none" strike="noStrike" cap="none">
              <a:solidFill>
                <a:srgbClr val="000000"/>
              </a:solidFill>
              <a:latin typeface="Arial"/>
              <a:ea typeface="Arial"/>
              <a:cs typeface="Arial"/>
              <a:sym typeface="Arial"/>
            </a:endParaRPr>
          </a:p>
          <a:p>
            <a:pPr marL="355600" marR="0" lvl="0" indent="-342900" algn="l" rtl="0">
              <a:lnSpc>
                <a:spcPct val="100000"/>
              </a:lnSpc>
              <a:spcBef>
                <a:spcPts val="0"/>
              </a:spcBef>
              <a:spcAft>
                <a:spcPts val="0"/>
              </a:spcAft>
              <a:buClr>
                <a:srgbClr val="000000"/>
              </a:buClr>
              <a:buSzPts val="3200"/>
              <a:buFont typeface="Arial"/>
              <a:buChar char="•"/>
            </a:pPr>
            <a:r>
              <a:rPr lang="en-US" sz="2400" b="0" i="0" u="none" strike="noStrike" cap="none">
                <a:solidFill>
                  <a:srgbClr val="000000"/>
                </a:solidFill>
                <a:latin typeface="Arial"/>
                <a:ea typeface="Arial"/>
                <a:cs typeface="Arial"/>
                <a:sym typeface="Arial"/>
              </a:rPr>
              <a:t>If we look at the previous methods, we can see that:</a:t>
            </a:r>
            <a:endParaRPr sz="2400" b="0" i="0" u="none" strike="noStrike" cap="none">
              <a:solidFill>
                <a:srgbClr val="000000"/>
              </a:solidFill>
              <a:latin typeface="Arial"/>
              <a:ea typeface="Arial"/>
              <a:cs typeface="Arial"/>
              <a:sym typeface="Arial"/>
            </a:endParaRPr>
          </a:p>
          <a:p>
            <a:pPr marL="1270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	- In batch gradient descent, one epoch corresponds to a single iteration.</a:t>
            </a:r>
            <a:endParaRPr/>
          </a:p>
          <a:p>
            <a:pPr marL="1270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	- In stochastic gradient descent, one epoch corresponds to </a:t>
            </a:r>
            <a:r>
              <a:rPr lang="en-US" sz="2400" b="0" i="1" u="none" strike="noStrike" cap="none">
                <a:solidFill>
                  <a:srgbClr val="000000"/>
                </a:solidFill>
                <a:latin typeface="Arial"/>
                <a:ea typeface="Arial"/>
                <a:cs typeface="Arial"/>
                <a:sym typeface="Arial"/>
              </a:rPr>
              <a:t>n</a:t>
            </a:r>
            <a:r>
              <a:rPr lang="en-US" sz="2400" b="0" i="0" u="none" strike="noStrike" cap="none">
                <a:solidFill>
                  <a:srgbClr val="000000"/>
                </a:solidFill>
                <a:latin typeface="Arial"/>
                <a:ea typeface="Arial"/>
                <a:cs typeface="Arial"/>
                <a:sym typeface="Arial"/>
              </a:rPr>
              <a:t> iterations, where n 	is the number of training samples.</a:t>
            </a:r>
            <a:endParaRPr/>
          </a:p>
          <a:p>
            <a:pPr marL="1270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	- In mini-batch gradient descent, one epoch corresponds to </a:t>
            </a:r>
            <a:r>
              <a:rPr lang="en-US" sz="2400" b="0" i="1" u="none" strike="noStrike" cap="none">
                <a:solidFill>
                  <a:srgbClr val="000000"/>
                </a:solidFill>
                <a:latin typeface="Arial"/>
                <a:ea typeface="Arial"/>
                <a:cs typeface="Arial"/>
                <a:sym typeface="Arial"/>
              </a:rPr>
              <a:t>n/b</a:t>
            </a:r>
            <a:r>
              <a:rPr lang="en-US" sz="2400" b="0" i="0" u="none" strike="noStrike" cap="none">
                <a:solidFill>
                  <a:srgbClr val="000000"/>
                </a:solidFill>
                <a:latin typeface="Arial"/>
                <a:ea typeface="Arial"/>
                <a:cs typeface="Arial"/>
                <a:sym typeface="Arial"/>
              </a:rPr>
              <a:t> iterations, where 	</a:t>
            </a:r>
            <a:r>
              <a:rPr lang="en-US" sz="2400" b="0" i="1" u="none" strike="noStrike" cap="none">
                <a:solidFill>
                  <a:srgbClr val="000000"/>
                </a:solidFill>
                <a:latin typeface="Arial"/>
                <a:ea typeface="Arial"/>
                <a:cs typeface="Arial"/>
                <a:sym typeface="Arial"/>
              </a:rPr>
              <a:t>b</a:t>
            </a:r>
            <a:r>
              <a:rPr lang="en-US" sz="2400" b="0" i="0" u="none" strike="noStrike" cap="none">
                <a:solidFill>
                  <a:srgbClr val="000000"/>
                </a:solidFill>
                <a:latin typeface="Arial"/>
                <a:ea typeface="Arial"/>
                <a:cs typeface="Arial"/>
                <a:sym typeface="Arial"/>
              </a:rPr>
              <a:t> is the size of the mini-batch.</a:t>
            </a:r>
            <a:endParaRPr/>
          </a:p>
          <a:p>
            <a:pPr marL="355600" marR="0" lvl="0" indent="-342900" algn="l" rtl="0">
              <a:lnSpc>
                <a:spcPct val="100000"/>
              </a:lnSpc>
              <a:spcBef>
                <a:spcPts val="0"/>
              </a:spcBef>
              <a:spcAft>
                <a:spcPts val="0"/>
              </a:spcAft>
              <a:buClr>
                <a:srgbClr val="000000"/>
              </a:buClr>
              <a:buSzPts val="3200"/>
              <a:buFont typeface="Arial"/>
              <a:buChar char="•"/>
            </a:pPr>
            <a:r>
              <a:rPr lang="en-US" sz="2400" b="0" i="0" u="none" strike="noStrike" cap="none">
                <a:solidFill>
                  <a:srgbClr val="000000"/>
                </a:solidFill>
                <a:latin typeface="Arial"/>
                <a:ea typeface="Arial"/>
                <a:cs typeface="Arial"/>
                <a:sym typeface="Arial"/>
              </a:rPr>
              <a:t>A </a:t>
            </a:r>
            <a:r>
              <a:rPr lang="en-US" sz="2400" b="1" i="0" u="none" strike="noStrike" cap="none">
                <a:solidFill>
                  <a:srgbClr val="000000"/>
                </a:solidFill>
                <a:latin typeface="Arial"/>
                <a:ea typeface="Arial"/>
                <a:cs typeface="Arial"/>
                <a:sym typeface="Arial"/>
              </a:rPr>
              <a:t>batch</a:t>
            </a:r>
            <a:r>
              <a:rPr lang="en-US" sz="2400" b="0" i="0" u="none" strike="noStrike" cap="none">
                <a:solidFill>
                  <a:srgbClr val="000000"/>
                </a:solidFill>
                <a:latin typeface="Arial"/>
                <a:ea typeface="Arial"/>
                <a:cs typeface="Arial"/>
                <a:sym typeface="Arial"/>
              </a:rPr>
              <a:t> is equal to the total training data used in batch gradient descent to update the network’s parameters. On the other hand, a </a:t>
            </a:r>
            <a:r>
              <a:rPr lang="en-US" sz="2400" b="1" i="0" u="none" strike="noStrike" cap="none">
                <a:solidFill>
                  <a:srgbClr val="000000"/>
                </a:solidFill>
                <a:latin typeface="Arial"/>
                <a:ea typeface="Arial"/>
                <a:cs typeface="Arial"/>
                <a:sym typeface="Arial"/>
              </a:rPr>
              <a:t>mini-batch</a:t>
            </a:r>
            <a:r>
              <a:rPr lang="en-US" sz="2400" b="0" i="0" u="none" strike="noStrike" cap="none">
                <a:solidFill>
                  <a:srgbClr val="000000"/>
                </a:solidFill>
                <a:latin typeface="Arial"/>
                <a:ea typeface="Arial"/>
                <a:cs typeface="Arial"/>
                <a:sym typeface="Arial"/>
              </a:rPr>
              <a:t> is a subset of the training data used in each iteration of the training algorithm in mini-batch gradient descent.</a:t>
            </a:r>
            <a:endParaRPr sz="2000" b="0" i="0" u="none" strike="noStrike" cap="none">
              <a:solidFill>
                <a:srgbClr val="000000"/>
              </a:solidFill>
              <a:latin typeface="Arial"/>
              <a:ea typeface="Arial"/>
              <a:cs typeface="Arial"/>
              <a:sym typeface="Arial"/>
            </a:endParaRPr>
          </a:p>
        </p:txBody>
      </p:sp>
      <p:sp>
        <p:nvSpPr>
          <p:cNvPr id="96" name="Google Shape;96;p3"/>
          <p:cNvSpPr/>
          <p:nvPr/>
        </p:nvSpPr>
        <p:spPr>
          <a:xfrm>
            <a:off x="12109504" y="4896172"/>
            <a:ext cx="19685" cy="0"/>
          </a:xfrm>
          <a:custGeom>
            <a:avLst/>
            <a:gdLst/>
            <a:ahLst/>
            <a:cxnLst/>
            <a:rect l="l" t="t" r="r" b="b"/>
            <a:pathLst>
              <a:path w="19684" h="120000" extrusionOk="0">
                <a:moveTo>
                  <a:pt x="19080" y="0"/>
                </a:moveTo>
                <a:lnTo>
                  <a:pt x="6480" y="0"/>
                </a:lnTo>
                <a:lnTo>
                  <a:pt x="0" y="0"/>
                </a:lnTo>
              </a:path>
            </a:pathLst>
          </a:custGeom>
          <a:noFill/>
          <a:ln w="19050" cap="flat" cmpd="sng">
            <a:solidFill>
              <a:srgbClr val="0070C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97" name="Google Shape;97;p3"/>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98" name="Google Shape;98;p3"/>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02"/>
        <p:cNvGrpSpPr/>
        <p:nvPr/>
      </p:nvGrpSpPr>
      <p:grpSpPr>
        <a:xfrm>
          <a:off x="0" y="0"/>
          <a:ext cx="0" cy="0"/>
          <a:chOff x="0" y="0"/>
          <a:chExt cx="0" cy="0"/>
        </a:xfrm>
      </p:grpSpPr>
      <p:sp>
        <p:nvSpPr>
          <p:cNvPr id="103" name="Google Shape;103;p38"/>
          <p:cNvSpPr txBox="1"/>
          <p:nvPr/>
        </p:nvSpPr>
        <p:spPr>
          <a:xfrm>
            <a:off x="261620" y="139696"/>
            <a:ext cx="9824085" cy="695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400"/>
              <a:buFont typeface="Arial"/>
              <a:buNone/>
            </a:pPr>
            <a:r>
              <a:rPr lang="en-US" sz="4400" b="0" i="0" u="none" strike="noStrike" cap="none">
                <a:solidFill>
                  <a:srgbClr val="000000"/>
                </a:solidFill>
                <a:latin typeface="Cambria"/>
                <a:ea typeface="Cambria"/>
                <a:cs typeface="Cambria"/>
                <a:sym typeface="Cambria"/>
              </a:rPr>
              <a:t>Mini-batch gradient descent</a:t>
            </a:r>
            <a:endParaRPr sz="4400" b="0" i="0" u="none" strike="noStrike" cap="none">
              <a:solidFill>
                <a:srgbClr val="000000"/>
              </a:solidFill>
              <a:latin typeface="Cambria"/>
              <a:ea typeface="Cambria"/>
              <a:cs typeface="Cambria"/>
              <a:sym typeface="Cambria"/>
            </a:endParaRPr>
          </a:p>
        </p:txBody>
      </p:sp>
      <p:sp>
        <p:nvSpPr>
          <p:cNvPr id="104" name="Google Shape;104;p38"/>
          <p:cNvSpPr txBox="1"/>
          <p:nvPr/>
        </p:nvSpPr>
        <p:spPr>
          <a:xfrm>
            <a:off x="261620" y="1362553"/>
            <a:ext cx="11804650" cy="370614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b="0" i="0" u="none" strike="noStrike" cap="none">
                <a:solidFill>
                  <a:srgbClr val="000000"/>
                </a:solidFill>
                <a:latin typeface="Arial"/>
                <a:ea typeface="Arial"/>
                <a:cs typeface="Arial"/>
                <a:sym typeface="Arial"/>
              </a:rPr>
              <a:t>Let’s assume that we have a dataset with </a:t>
            </a:r>
            <a:r>
              <a:rPr lang="en-US" sz="2400" b="1" i="0" u="none" strike="noStrike" cap="none">
                <a:solidFill>
                  <a:srgbClr val="000000"/>
                </a:solidFill>
                <a:latin typeface="Arial"/>
                <a:ea typeface="Arial"/>
                <a:cs typeface="Arial"/>
                <a:sym typeface="Arial"/>
              </a:rPr>
              <a:t>n = 2000</a:t>
            </a:r>
            <a:r>
              <a:rPr lang="en-US" sz="2400" b="0" i="0" u="none" strike="noStrike" cap="none">
                <a:solidFill>
                  <a:srgbClr val="000000"/>
                </a:solidFill>
                <a:latin typeface="Arial"/>
                <a:ea typeface="Arial"/>
                <a:cs typeface="Arial"/>
                <a:sym typeface="Arial"/>
              </a:rPr>
              <a:t> samples, and we want to train a deep learning model using gradient descent for </a:t>
            </a:r>
            <a:r>
              <a:rPr lang="en-US" sz="2400" b="1" i="0" u="none" strike="noStrike" cap="none">
                <a:solidFill>
                  <a:srgbClr val="000000"/>
                </a:solidFill>
                <a:latin typeface="Arial"/>
                <a:ea typeface="Arial"/>
                <a:cs typeface="Arial"/>
                <a:sym typeface="Arial"/>
              </a:rPr>
              <a:t>10</a:t>
            </a:r>
            <a:r>
              <a:rPr lang="en-US" sz="2400" b="0" i="0" u="none" strike="noStrike" cap="none">
                <a:solidFill>
                  <a:srgbClr val="000000"/>
                </a:solidFill>
                <a:latin typeface="Arial"/>
                <a:ea typeface="Arial"/>
                <a:cs typeface="Arial"/>
                <a:sym typeface="Arial"/>
              </a:rPr>
              <a:t> epochs and mini-batch size </a:t>
            </a:r>
            <a:r>
              <a:rPr lang="en-US" sz="2400" b="1" i="0" u="none" strike="noStrike" cap="none">
                <a:solidFill>
                  <a:srgbClr val="000000"/>
                </a:solidFill>
                <a:latin typeface="Arial"/>
                <a:ea typeface="Arial"/>
                <a:cs typeface="Arial"/>
                <a:sym typeface="Arial"/>
              </a:rPr>
              <a:t>b = 4</a:t>
            </a:r>
            <a:r>
              <a:rPr lang="en-US" sz="2400" b="0" i="0" u="none" strike="noStrike" cap="none">
                <a:solidFill>
                  <a:srgbClr val="000000"/>
                </a:solidFill>
                <a:latin typeface="Arial"/>
                <a:ea typeface="Arial"/>
                <a:cs typeface="Arial"/>
                <a:sym typeface="Arial"/>
              </a:rPr>
              <a:t>:</a:t>
            </a:r>
            <a:endParaRPr sz="2400" b="0" i="0" u="none" strike="noStrike" cap="none">
              <a:solidFill>
                <a:srgbClr val="000000"/>
              </a:solidFill>
              <a:latin typeface="Arial"/>
              <a:ea typeface="Arial"/>
              <a:cs typeface="Arial"/>
              <a:sym typeface="Arial"/>
            </a:endParaRPr>
          </a:p>
          <a:p>
            <a:pPr marL="355600" marR="0" lvl="0" indent="-342900" algn="l" rtl="0">
              <a:lnSpc>
                <a:spcPct val="100000"/>
              </a:lnSpc>
              <a:spcBef>
                <a:spcPts val="0"/>
              </a:spcBef>
              <a:spcAft>
                <a:spcPts val="0"/>
              </a:spcAft>
              <a:buClr>
                <a:srgbClr val="000000"/>
              </a:buClr>
              <a:buSzPts val="3200"/>
              <a:buFont typeface="Arial"/>
              <a:buChar char="•"/>
            </a:pPr>
            <a:r>
              <a:rPr lang="en-US" sz="2400" b="0" i="0" u="none" strike="noStrike" cap="none">
                <a:solidFill>
                  <a:srgbClr val="000000"/>
                </a:solidFill>
                <a:latin typeface="Arial"/>
                <a:ea typeface="Arial"/>
                <a:cs typeface="Arial"/>
                <a:sym typeface="Arial"/>
              </a:rPr>
              <a:t>In batch gradient descent, we’ll update the network’s parameters (using all the data) 10 times which corresponds to 1 time for each epoch.</a:t>
            </a:r>
            <a:endParaRPr/>
          </a:p>
          <a:p>
            <a:pPr marL="355600" marR="0" lvl="0" indent="-342900" algn="l" rtl="0">
              <a:lnSpc>
                <a:spcPct val="100000"/>
              </a:lnSpc>
              <a:spcBef>
                <a:spcPts val="0"/>
              </a:spcBef>
              <a:spcAft>
                <a:spcPts val="0"/>
              </a:spcAft>
              <a:buClr>
                <a:srgbClr val="000000"/>
              </a:buClr>
              <a:buSzPts val="3200"/>
              <a:buFont typeface="Arial"/>
              <a:buChar char="•"/>
            </a:pPr>
            <a:r>
              <a:rPr lang="en-US" sz="2400" b="0" i="0" u="none" strike="noStrike" cap="none">
                <a:solidFill>
                  <a:srgbClr val="000000"/>
                </a:solidFill>
                <a:latin typeface="Arial"/>
                <a:ea typeface="Arial"/>
                <a:cs typeface="Arial"/>
                <a:sym typeface="Arial"/>
              </a:rPr>
              <a:t>In stochastic gradient descent, we’ll update the network’s parameters (using one sample each time) 2000*10 = 20000 times which corresponds to 2000 times for each epoch.</a:t>
            </a:r>
            <a:endParaRPr/>
          </a:p>
          <a:p>
            <a:pPr marL="355600" marR="0" lvl="0" indent="-342900" algn="l" rtl="0">
              <a:lnSpc>
                <a:spcPct val="100000"/>
              </a:lnSpc>
              <a:spcBef>
                <a:spcPts val="0"/>
              </a:spcBef>
              <a:spcAft>
                <a:spcPts val="0"/>
              </a:spcAft>
              <a:buClr>
                <a:srgbClr val="000000"/>
              </a:buClr>
              <a:buSzPts val="3200"/>
              <a:buFont typeface="Arial"/>
              <a:buChar char="•"/>
            </a:pPr>
            <a:r>
              <a:rPr lang="en-US" sz="2400" b="0" i="0" u="none" strike="noStrike" cap="none">
                <a:solidFill>
                  <a:srgbClr val="000000"/>
                </a:solidFill>
                <a:latin typeface="Arial"/>
                <a:ea typeface="Arial"/>
                <a:cs typeface="Arial"/>
                <a:sym typeface="Arial"/>
              </a:rPr>
              <a:t>In mini-batch gradient descent, we’ll update the network’s parameters (using b = 4 samples each time) (2000/4)*10 = 5000 times that corresponds to 2000/4 = 500 times for each epoch.</a:t>
            </a:r>
            <a:endParaRPr sz="2000" b="0" i="0" u="none" strike="noStrike" cap="none">
              <a:solidFill>
                <a:srgbClr val="000000"/>
              </a:solidFill>
              <a:latin typeface="Arial"/>
              <a:ea typeface="Arial"/>
              <a:cs typeface="Arial"/>
              <a:sym typeface="Arial"/>
            </a:endParaRPr>
          </a:p>
        </p:txBody>
      </p:sp>
      <p:sp>
        <p:nvSpPr>
          <p:cNvPr id="105" name="Google Shape;105;p38"/>
          <p:cNvSpPr/>
          <p:nvPr/>
        </p:nvSpPr>
        <p:spPr>
          <a:xfrm>
            <a:off x="12109504" y="4896172"/>
            <a:ext cx="19685" cy="0"/>
          </a:xfrm>
          <a:custGeom>
            <a:avLst/>
            <a:gdLst/>
            <a:ahLst/>
            <a:cxnLst/>
            <a:rect l="l" t="t" r="r" b="b"/>
            <a:pathLst>
              <a:path w="19684" h="120000" extrusionOk="0">
                <a:moveTo>
                  <a:pt x="19080" y="0"/>
                </a:moveTo>
                <a:lnTo>
                  <a:pt x="6480" y="0"/>
                </a:lnTo>
                <a:lnTo>
                  <a:pt x="0" y="0"/>
                </a:lnTo>
              </a:path>
            </a:pathLst>
          </a:custGeom>
          <a:noFill/>
          <a:ln w="19050" cap="flat" cmpd="sng">
            <a:solidFill>
              <a:srgbClr val="0070C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06" name="Google Shape;106;p38"/>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107" name="Google Shape;107;p38"/>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11"/>
        <p:cNvGrpSpPr/>
        <p:nvPr/>
      </p:nvGrpSpPr>
      <p:grpSpPr>
        <a:xfrm>
          <a:off x="0" y="0"/>
          <a:ext cx="0" cy="0"/>
          <a:chOff x="0" y="0"/>
          <a:chExt cx="0" cy="0"/>
        </a:xfrm>
      </p:grpSpPr>
      <p:sp>
        <p:nvSpPr>
          <p:cNvPr id="112" name="Google Shape;112;p39"/>
          <p:cNvSpPr txBox="1"/>
          <p:nvPr/>
        </p:nvSpPr>
        <p:spPr>
          <a:xfrm>
            <a:off x="261620" y="139696"/>
            <a:ext cx="9824085" cy="695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400"/>
              <a:buFont typeface="Arial"/>
              <a:buNone/>
            </a:pPr>
            <a:r>
              <a:rPr lang="en-US" sz="4400" b="0" i="0" u="none" strike="noStrike" cap="none">
                <a:solidFill>
                  <a:srgbClr val="000000"/>
                </a:solidFill>
                <a:latin typeface="Cambria"/>
                <a:ea typeface="Cambria"/>
                <a:cs typeface="Cambria"/>
                <a:sym typeface="Cambria"/>
              </a:rPr>
              <a:t>Mini-batch gradient descent</a:t>
            </a:r>
            <a:endParaRPr sz="4400" b="0" i="0" u="none" strike="noStrike" cap="none">
              <a:solidFill>
                <a:srgbClr val="000000"/>
              </a:solidFill>
              <a:latin typeface="Cambria"/>
              <a:ea typeface="Cambria"/>
              <a:cs typeface="Cambria"/>
              <a:sym typeface="Cambria"/>
            </a:endParaRPr>
          </a:p>
        </p:txBody>
      </p:sp>
      <p:sp>
        <p:nvSpPr>
          <p:cNvPr id="113" name="Google Shape;113;p39"/>
          <p:cNvSpPr txBox="1"/>
          <p:nvPr/>
        </p:nvSpPr>
        <p:spPr>
          <a:xfrm>
            <a:off x="261620" y="1362553"/>
            <a:ext cx="11804650" cy="4814138"/>
          </a:xfrm>
          <a:prstGeom prst="rect">
            <a:avLst/>
          </a:prstGeom>
          <a:noFill/>
          <a:ln>
            <a:noFill/>
          </a:ln>
        </p:spPr>
        <p:txBody>
          <a:bodyPr spcFirstLastPara="1" wrap="square" lIns="0" tIns="12700" rIns="0" bIns="0" anchor="t" anchorCtr="0">
            <a:spAutoFit/>
          </a:bodyPr>
          <a:lstStyle/>
          <a:p>
            <a:pPr marL="355600" marR="0" lvl="0" indent="-342900" algn="l" rtl="0">
              <a:lnSpc>
                <a:spcPct val="100000"/>
              </a:lnSpc>
              <a:spcBef>
                <a:spcPts val="0"/>
              </a:spcBef>
              <a:spcAft>
                <a:spcPts val="0"/>
              </a:spcAft>
              <a:buClr>
                <a:srgbClr val="000000"/>
              </a:buClr>
              <a:buSzPts val="3200"/>
              <a:buFont typeface="Arial"/>
              <a:buChar char="•"/>
            </a:pPr>
            <a:r>
              <a:rPr lang="en-US" sz="2400" b="0" i="0" u="none" strike="noStrike" cap="none">
                <a:solidFill>
                  <a:srgbClr val="000000"/>
                </a:solidFill>
                <a:latin typeface="Arial"/>
                <a:ea typeface="Arial"/>
                <a:cs typeface="Arial"/>
                <a:sym typeface="Arial"/>
              </a:rPr>
              <a:t>Mini-batch gradient descent is introduced as an optimization algorithm that can be used to train neural networks faster. Deep Learning works best with big data, but training on large data sets is slow, so having good optimization algorithms can help speed up the process.</a:t>
            </a:r>
            <a:endParaRPr/>
          </a:p>
          <a:p>
            <a:pPr marL="355600" marR="0" lvl="0" indent="-342900" algn="l" rtl="0">
              <a:lnSpc>
                <a:spcPct val="100000"/>
              </a:lnSpc>
              <a:spcBef>
                <a:spcPts val="0"/>
              </a:spcBef>
              <a:spcAft>
                <a:spcPts val="0"/>
              </a:spcAft>
              <a:buClr>
                <a:srgbClr val="000000"/>
              </a:buClr>
              <a:buSzPts val="3200"/>
              <a:buFont typeface="Arial"/>
              <a:buChar char="•"/>
            </a:pPr>
            <a:r>
              <a:rPr lang="en-US" sz="2400" b="0" i="0" u="none" strike="noStrike" cap="none">
                <a:solidFill>
                  <a:srgbClr val="000000"/>
                </a:solidFill>
                <a:latin typeface="Arial"/>
                <a:ea typeface="Arial"/>
                <a:cs typeface="Arial"/>
                <a:sym typeface="Arial"/>
              </a:rPr>
              <a:t>Mini-batch gradient descent is a variant of gradient descent that allows the neural network to make progress even before processing the entire training set. It works by splitting up the training set into smaller, baby training sets called mini-batches, each consisting of a smaller number of training examples, such as 1,000 examples each.</a:t>
            </a:r>
            <a:endParaRPr/>
          </a:p>
          <a:p>
            <a:pPr marL="355600" marR="0" lvl="0" indent="-342900" algn="l" rtl="0">
              <a:lnSpc>
                <a:spcPct val="100000"/>
              </a:lnSpc>
              <a:spcBef>
                <a:spcPts val="0"/>
              </a:spcBef>
              <a:spcAft>
                <a:spcPts val="0"/>
              </a:spcAft>
              <a:buClr>
                <a:srgbClr val="000000"/>
              </a:buClr>
              <a:buSzPts val="3200"/>
              <a:buFont typeface="Arial"/>
              <a:buChar char="•"/>
            </a:pPr>
            <a:r>
              <a:rPr lang="en-US" sz="2400" b="0" i="0" u="none" strike="noStrike" cap="none">
                <a:solidFill>
                  <a:srgbClr val="000000"/>
                </a:solidFill>
                <a:latin typeface="Arial"/>
                <a:ea typeface="Arial"/>
                <a:cs typeface="Arial"/>
                <a:sym typeface="Arial"/>
              </a:rPr>
              <a:t>To run mini-batch gradient descent on the training set, you use a for loop that goes through each mini-batch and implement one step of gradient descent using that mini-batch. Inside the for loop, you implement forward propagation on the inputs, compute the cost function, implement backpropagation to compute gradients, and then update the weights.</a:t>
            </a:r>
            <a:endParaRPr sz="2400" b="0" i="0" u="none" strike="noStrike" cap="none">
              <a:solidFill>
                <a:srgbClr val="000000"/>
              </a:solidFill>
              <a:latin typeface="Arial"/>
              <a:ea typeface="Arial"/>
              <a:cs typeface="Arial"/>
              <a:sym typeface="Arial"/>
            </a:endParaRPr>
          </a:p>
        </p:txBody>
      </p:sp>
      <p:sp>
        <p:nvSpPr>
          <p:cNvPr id="114" name="Google Shape;114;p39"/>
          <p:cNvSpPr/>
          <p:nvPr/>
        </p:nvSpPr>
        <p:spPr>
          <a:xfrm>
            <a:off x="12109504" y="4896172"/>
            <a:ext cx="19685" cy="0"/>
          </a:xfrm>
          <a:custGeom>
            <a:avLst/>
            <a:gdLst/>
            <a:ahLst/>
            <a:cxnLst/>
            <a:rect l="l" t="t" r="r" b="b"/>
            <a:pathLst>
              <a:path w="19684" h="120000" extrusionOk="0">
                <a:moveTo>
                  <a:pt x="19080" y="0"/>
                </a:moveTo>
                <a:lnTo>
                  <a:pt x="6480" y="0"/>
                </a:lnTo>
                <a:lnTo>
                  <a:pt x="0" y="0"/>
                </a:lnTo>
              </a:path>
            </a:pathLst>
          </a:custGeom>
          <a:noFill/>
          <a:ln w="19050" cap="flat" cmpd="sng">
            <a:solidFill>
              <a:srgbClr val="0070C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15" name="Google Shape;115;p39"/>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116" name="Google Shape;116;p39"/>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20"/>
        <p:cNvGrpSpPr/>
        <p:nvPr/>
      </p:nvGrpSpPr>
      <p:grpSpPr>
        <a:xfrm>
          <a:off x="0" y="0"/>
          <a:ext cx="0" cy="0"/>
          <a:chOff x="0" y="0"/>
          <a:chExt cx="0" cy="0"/>
        </a:xfrm>
      </p:grpSpPr>
      <p:sp>
        <p:nvSpPr>
          <p:cNvPr id="121" name="Google Shape;121;p40"/>
          <p:cNvSpPr txBox="1"/>
          <p:nvPr/>
        </p:nvSpPr>
        <p:spPr>
          <a:xfrm>
            <a:off x="261620" y="139696"/>
            <a:ext cx="9824085" cy="69596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400"/>
              <a:buFont typeface="Arial"/>
              <a:buNone/>
            </a:pPr>
            <a:r>
              <a:rPr lang="en-US" sz="4400" b="0" i="0" u="none" strike="noStrike" cap="none">
                <a:solidFill>
                  <a:srgbClr val="000000"/>
                </a:solidFill>
                <a:latin typeface="Cambria"/>
                <a:ea typeface="Cambria"/>
                <a:cs typeface="Cambria"/>
                <a:sym typeface="Cambria"/>
              </a:rPr>
              <a:t>Mini-batch gradient descent</a:t>
            </a:r>
            <a:endParaRPr sz="4400" b="0" i="0" u="none" strike="noStrike" cap="none">
              <a:solidFill>
                <a:srgbClr val="000000"/>
              </a:solidFill>
              <a:latin typeface="Cambria"/>
              <a:ea typeface="Cambria"/>
              <a:cs typeface="Cambria"/>
              <a:sym typeface="Cambria"/>
            </a:endParaRPr>
          </a:p>
        </p:txBody>
      </p:sp>
      <p:sp>
        <p:nvSpPr>
          <p:cNvPr id="122" name="Google Shape;122;p40"/>
          <p:cNvSpPr txBox="1"/>
          <p:nvPr/>
        </p:nvSpPr>
        <p:spPr>
          <a:xfrm>
            <a:off x="261620" y="1362553"/>
            <a:ext cx="11804650" cy="222881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a:p>
            <a:pPr marL="355600" marR="0" lvl="0" indent="-342900" algn="l" rtl="0">
              <a:lnSpc>
                <a:spcPct val="100000"/>
              </a:lnSpc>
              <a:spcBef>
                <a:spcPts val="0"/>
              </a:spcBef>
              <a:spcAft>
                <a:spcPts val="0"/>
              </a:spcAft>
              <a:buClr>
                <a:srgbClr val="000000"/>
              </a:buClr>
              <a:buSzPts val="3200"/>
              <a:buFont typeface="Arial"/>
              <a:buChar char="•"/>
            </a:pPr>
            <a:r>
              <a:rPr lang="en-US" sz="2400" b="0" i="0" u="none" strike="noStrike" cap="none">
                <a:solidFill>
                  <a:srgbClr val="000000"/>
                </a:solidFill>
                <a:latin typeface="Arial"/>
                <a:ea typeface="Arial"/>
                <a:cs typeface="Arial"/>
                <a:sym typeface="Arial"/>
              </a:rPr>
              <a:t>With mini-batch gradient descent, a single pass through the training set allows you to take multiple gradient descent steps (in this case, 5,000), which makes it much faster than batch gradient descent when working with large data sets.</a:t>
            </a:r>
            <a:endParaRPr/>
          </a:p>
          <a:p>
            <a:pPr marL="355600" marR="0" lvl="0" indent="-342900" algn="l" rtl="0">
              <a:lnSpc>
                <a:spcPct val="100000"/>
              </a:lnSpc>
              <a:spcBef>
                <a:spcPts val="0"/>
              </a:spcBef>
              <a:spcAft>
                <a:spcPts val="0"/>
              </a:spcAft>
              <a:buClr>
                <a:srgbClr val="000000"/>
              </a:buClr>
              <a:buSzPts val="3200"/>
              <a:buFont typeface="Arial"/>
              <a:buChar char="•"/>
            </a:pPr>
            <a:r>
              <a:rPr lang="en-US" sz="2400" b="0" i="0" u="none" strike="noStrike" cap="none">
                <a:solidFill>
                  <a:srgbClr val="000000"/>
                </a:solidFill>
                <a:latin typeface="Arial"/>
                <a:ea typeface="Arial"/>
                <a:cs typeface="Arial"/>
                <a:sym typeface="Arial"/>
              </a:rPr>
              <a:t>Mini-batch gradient descent is the optimization algorithm that most Deep Learning practitioners use when training on large data sets.</a:t>
            </a:r>
            <a:endParaRPr sz="2400" b="0" i="0" u="none" strike="noStrike" cap="none">
              <a:solidFill>
                <a:srgbClr val="000000"/>
              </a:solidFill>
              <a:latin typeface="Arial"/>
              <a:ea typeface="Arial"/>
              <a:cs typeface="Arial"/>
              <a:sym typeface="Arial"/>
            </a:endParaRPr>
          </a:p>
        </p:txBody>
      </p:sp>
      <p:sp>
        <p:nvSpPr>
          <p:cNvPr id="123" name="Google Shape;123;p40"/>
          <p:cNvSpPr/>
          <p:nvPr/>
        </p:nvSpPr>
        <p:spPr>
          <a:xfrm>
            <a:off x="12109504" y="4896172"/>
            <a:ext cx="19685" cy="0"/>
          </a:xfrm>
          <a:custGeom>
            <a:avLst/>
            <a:gdLst/>
            <a:ahLst/>
            <a:cxnLst/>
            <a:rect l="l" t="t" r="r" b="b"/>
            <a:pathLst>
              <a:path w="19684" h="120000" extrusionOk="0">
                <a:moveTo>
                  <a:pt x="19080" y="0"/>
                </a:moveTo>
                <a:lnTo>
                  <a:pt x="6480" y="0"/>
                </a:lnTo>
                <a:lnTo>
                  <a:pt x="0" y="0"/>
                </a:lnTo>
              </a:path>
            </a:pathLst>
          </a:custGeom>
          <a:noFill/>
          <a:ln w="19050" cap="flat" cmpd="sng">
            <a:solidFill>
              <a:srgbClr val="0070C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pic>
        <p:nvPicPr>
          <p:cNvPr id="124" name="Google Shape;124;p40"/>
          <p:cNvPicPr preferRelativeResize="0"/>
          <p:nvPr/>
        </p:nvPicPr>
        <p:blipFill rotWithShape="1">
          <a:blip r:embed="rId3">
            <a:alphaModFix/>
          </a:blip>
          <a:srcRect/>
          <a:stretch/>
        </p:blipFill>
        <p:spPr>
          <a:xfrm>
            <a:off x="10734473" y="0"/>
            <a:ext cx="1448025" cy="796414"/>
          </a:xfrm>
          <a:prstGeom prst="rect">
            <a:avLst/>
          </a:prstGeom>
          <a:noFill/>
          <a:ln>
            <a:noFill/>
          </a:ln>
        </p:spPr>
      </p:pic>
      <p:sp>
        <p:nvSpPr>
          <p:cNvPr id="125" name="Google Shape;125;p40"/>
          <p:cNvSpPr txBox="1">
            <a:spLocks noGrp="1"/>
          </p:cNvSpPr>
          <p:nvPr>
            <p:ph type="sldNum" idx="12"/>
          </p:nvPr>
        </p:nvSpPr>
        <p:spPr>
          <a:xfrm>
            <a:off x="8778240" y="6377940"/>
            <a:ext cx="2804100" cy="2772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TotalTime>
  <Words>3080</Words>
  <Application>Microsoft Office PowerPoint</Application>
  <PresentationFormat>Widescreen</PresentationFormat>
  <Paragraphs>222</Paragraphs>
  <Slides>57</Slides>
  <Notes>57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Roboto</vt:lpstr>
      <vt:lpstr>Arial</vt:lpstr>
      <vt:lpstr>Calibri</vt:lpstr>
      <vt:lpstr>Cambria</vt:lpstr>
      <vt:lpstr>Georgia</vt:lpstr>
      <vt:lpstr>Office Theme</vt:lpstr>
      <vt:lpstr>Optimization Algorithms </vt:lpstr>
      <vt:lpstr>Optimization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Mini-batch gradient descent</vt:lpstr>
      <vt:lpstr>Optimization Algorithms</vt:lpstr>
      <vt:lpstr>Training with mini batch gradient descent</vt:lpstr>
      <vt:lpstr>Choosing your mini-batch size</vt:lpstr>
      <vt:lpstr>Choosing your mini-batch size</vt:lpstr>
      <vt:lpstr>Optimization Algorithms</vt:lpstr>
      <vt:lpstr>PowerPoint Presentation</vt:lpstr>
      <vt:lpstr>PowerPoint Presentation</vt:lpstr>
      <vt:lpstr>PowerPoint Presentation</vt:lpstr>
      <vt:lpstr>PowerPoint Presentation</vt:lpstr>
      <vt:lpstr>PowerPoint Presentation</vt:lpstr>
      <vt:lpstr>PowerPoint Presentation</vt:lpstr>
      <vt:lpstr>Exponentially weighted averages</vt:lpstr>
      <vt:lpstr>PowerPoint Presentation</vt:lpstr>
      <vt:lpstr>Optimization Algorithms</vt:lpstr>
      <vt:lpstr>Exponentially weighted averages</vt:lpstr>
      <vt:lpstr>Implementing exponentially weighted averages</vt:lpstr>
      <vt:lpstr>PowerPoint Presentation</vt:lpstr>
      <vt:lpstr>Optimization Algorithms</vt:lpstr>
      <vt:lpstr>PowerPoint Presentation</vt:lpstr>
      <vt:lpstr>PowerPoint Presentation</vt:lpstr>
      <vt:lpstr>PowerPoint Presentation</vt:lpstr>
      <vt:lpstr>Bias correction</vt:lpstr>
      <vt:lpstr>Optimization Algorithms</vt:lpstr>
      <vt:lpstr>Gradient descent with momentum</vt:lpstr>
      <vt:lpstr>Gradient descent with momentum</vt:lpstr>
      <vt:lpstr>PowerPoint Presentation</vt:lpstr>
      <vt:lpstr>Optimization Algorithms</vt:lpstr>
      <vt:lpstr>RMSprop</vt:lpstr>
      <vt:lpstr>RMSprop</vt:lpstr>
      <vt:lpstr>RMSprop</vt:lpstr>
      <vt:lpstr>RMSprop</vt:lpstr>
      <vt:lpstr>Optimization Algorithms</vt:lpstr>
      <vt:lpstr>Adam optimization algorithm</vt:lpstr>
      <vt:lpstr>Adam optimization algorithm</vt:lpstr>
      <vt:lpstr>Hyperparameters choice:</vt:lpstr>
      <vt:lpstr>Adam optimization algorithm</vt:lpstr>
      <vt:lpstr>Optimization Algorithms</vt:lpstr>
      <vt:lpstr>Learning rate decay</vt:lpstr>
      <vt:lpstr>Learning rate decay</vt:lpstr>
      <vt:lpstr>Other learning rate decay methods</vt:lpstr>
      <vt:lpstr>Learning rate decay</vt:lpstr>
      <vt:lpstr>Optimization Algorithms</vt:lpstr>
      <vt:lpstr>The problem of local optima</vt:lpstr>
      <vt:lpstr>Local optima in neural networks</vt:lpstr>
      <vt:lpstr>The problem of local optima</vt:lpstr>
      <vt:lpstr>Problem of plateaus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Optimization Algorithms </dc:title>
  <cp:lastModifiedBy>Phạm Trọng Nghĩa</cp:lastModifiedBy>
  <cp:revision>13</cp:revision>
  <dcterms:created xsi:type="dcterms:W3CDTF">2023-02-01T01:39:37Z</dcterms:created>
  <dcterms:modified xsi:type="dcterms:W3CDTF">2023-05-06T06:46:38Z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2021-09-01T00:00:00Z</vt:filetime>
  </property>
  <property fmtid="{D5CDD505-2E9C-101B-9397-08002B2CF9AE}" pid="3" name="LastSaved">
    <vt:filetime>2023-02-01T00:00:00Z</vt:filetime>
  </property>
</Properties>
</file>